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C Safe" charset="1" panose="02000603000000000000"/>
      <p:regular r:id="rId10"/>
    </p:embeddedFont>
    <p:embeddedFont>
      <p:font typeface="AC Safe Bold" charset="1" panose="02000603000000000000"/>
      <p:regular r:id="rId11"/>
    </p:embeddedFont>
    <p:embeddedFont>
      <p:font typeface="AC Safe Italics" charset="1" panose="02000603000000000000"/>
      <p:regular r:id="rId12"/>
    </p:embeddedFont>
    <p:embeddedFont>
      <p:font typeface="AC Safe Bold Italics" charset="1" panose="02000603000000000000"/>
      <p:regular r:id="rId13"/>
    </p:embeddedFont>
    <p:embeddedFont>
      <p:font typeface="CYN Piatakin" charset="1" panose="02000603000000000000"/>
      <p:regular r:id="rId14"/>
    </p:embeddedFont>
    <p:embeddedFont>
      <p:font typeface="CYN Piatakin Italics" charset="1" panose="02000603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55.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56.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30.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8.png" Type="http://schemas.openxmlformats.org/officeDocument/2006/relationships/image"/><Relationship Id="rId7" Target="../media/image6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30.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8.png" Type="http://schemas.openxmlformats.org/officeDocument/2006/relationships/image"/><Relationship Id="rId7" Target="../media/image6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6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9.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sp>
        <p:nvSpPr>
          <p:cNvPr name="Freeform 2" id="2"/>
          <p:cNvSpPr/>
          <p:nvPr/>
        </p:nvSpPr>
        <p:spPr>
          <a:xfrm flipH="false" flipV="false" rot="-6198494">
            <a:off x="14388688" y="-1196553"/>
            <a:ext cx="7798625" cy="6073179"/>
          </a:xfrm>
          <a:custGeom>
            <a:avLst/>
            <a:gdLst/>
            <a:ahLst/>
            <a:cxnLst/>
            <a:rect r="r" b="b" t="t" l="l"/>
            <a:pathLst>
              <a:path h="6073179" w="7798625">
                <a:moveTo>
                  <a:pt x="0" y="0"/>
                </a:moveTo>
                <a:lnTo>
                  <a:pt x="7798624" y="0"/>
                </a:lnTo>
                <a:lnTo>
                  <a:pt x="7798624" y="6073179"/>
                </a:lnTo>
                <a:lnTo>
                  <a:pt x="0" y="6073179"/>
                </a:lnTo>
                <a:lnTo>
                  <a:pt x="0" y="0"/>
                </a:lnTo>
                <a:close/>
              </a:path>
            </a:pathLst>
          </a:custGeom>
          <a:blipFill>
            <a:blip r:embed="rId2"/>
            <a:stretch>
              <a:fillRect l="0" t="0" r="0" b="0"/>
            </a:stretch>
          </a:blipFill>
        </p:spPr>
      </p:sp>
      <p:sp>
        <p:nvSpPr>
          <p:cNvPr name="Freeform 3" id="3"/>
          <p:cNvSpPr/>
          <p:nvPr/>
        </p:nvSpPr>
        <p:spPr>
          <a:xfrm flipH="false" flipV="false" rot="0">
            <a:off x="-1143388" y="-176029"/>
            <a:ext cx="10144270" cy="12258937"/>
          </a:xfrm>
          <a:custGeom>
            <a:avLst/>
            <a:gdLst/>
            <a:ahLst/>
            <a:cxnLst/>
            <a:rect r="r" b="b" t="t" l="l"/>
            <a:pathLst>
              <a:path h="12258937" w="10144270">
                <a:moveTo>
                  <a:pt x="0" y="0"/>
                </a:moveTo>
                <a:lnTo>
                  <a:pt x="10144270" y="0"/>
                </a:lnTo>
                <a:lnTo>
                  <a:pt x="10144270" y="12258936"/>
                </a:lnTo>
                <a:lnTo>
                  <a:pt x="0" y="1225893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470442">
            <a:off x="-1189754" y="259373"/>
            <a:ext cx="6852914" cy="6852914"/>
            <a:chOff x="0" y="0"/>
            <a:chExt cx="19050000" cy="19050000"/>
          </a:xfrm>
        </p:grpSpPr>
        <p:sp>
          <p:nvSpPr>
            <p:cNvPr name="Freeform 5" id="5"/>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4"/>
              <a:stretch>
                <a:fillRect l="-25000" t="0" r="-25000" b="0"/>
              </a:stretch>
            </a:blipFill>
          </p:spPr>
        </p:sp>
        <p:sp>
          <p:nvSpPr>
            <p:cNvPr name="Freeform 6" id="6"/>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5"/>
              <a:stretch>
                <a:fillRect l="0" t="0" r="0" b="0"/>
              </a:stretch>
            </a:blipFill>
          </p:spPr>
        </p:sp>
      </p:grpSp>
      <p:grpSp>
        <p:nvGrpSpPr>
          <p:cNvPr name="Group 7" id="7"/>
          <p:cNvGrpSpPr/>
          <p:nvPr/>
        </p:nvGrpSpPr>
        <p:grpSpPr>
          <a:xfrm rot="-169199">
            <a:off x="7733194" y="1467422"/>
            <a:ext cx="3874476" cy="683060"/>
            <a:chOff x="0" y="0"/>
            <a:chExt cx="1020438" cy="179901"/>
          </a:xfrm>
        </p:grpSpPr>
        <p:sp>
          <p:nvSpPr>
            <p:cNvPr name="Freeform 8" id="8"/>
            <p:cNvSpPr/>
            <p:nvPr/>
          </p:nvSpPr>
          <p:spPr>
            <a:xfrm flipH="false" flipV="false" rot="0">
              <a:off x="0" y="0"/>
              <a:ext cx="1020438" cy="179901"/>
            </a:xfrm>
            <a:custGeom>
              <a:avLst/>
              <a:gdLst/>
              <a:ahLst/>
              <a:cxnLst/>
              <a:rect r="r" b="b" t="t" l="l"/>
              <a:pathLst>
                <a:path h="179901" w="1020438">
                  <a:moveTo>
                    <a:pt x="0" y="0"/>
                  </a:moveTo>
                  <a:lnTo>
                    <a:pt x="1020438" y="0"/>
                  </a:lnTo>
                  <a:lnTo>
                    <a:pt x="1020438" y="179901"/>
                  </a:lnTo>
                  <a:lnTo>
                    <a:pt x="0" y="179901"/>
                  </a:lnTo>
                  <a:close/>
                </a:path>
              </a:pathLst>
            </a:custGeom>
            <a:solidFill>
              <a:srgbClr val="2E2E2E"/>
            </a:solidFill>
          </p:spPr>
        </p:sp>
        <p:sp>
          <p:nvSpPr>
            <p:cNvPr name="TextBox 9" id="9"/>
            <p:cNvSpPr txBox="true"/>
            <p:nvPr/>
          </p:nvSpPr>
          <p:spPr>
            <a:xfrm>
              <a:off x="0" y="-57150"/>
              <a:ext cx="1020438" cy="237051"/>
            </a:xfrm>
            <a:prstGeom prst="rect">
              <a:avLst/>
            </a:prstGeom>
          </p:spPr>
          <p:txBody>
            <a:bodyPr anchor="ctr" rtlCol="false" tIns="50800" lIns="50800" bIns="50800" rIns="50800"/>
            <a:lstStyle/>
            <a:p>
              <a:pPr algn="ctr">
                <a:lnSpc>
                  <a:spcPts val="3219"/>
                </a:lnSpc>
              </a:pPr>
              <a:r>
                <a:rPr lang="en-US" sz="2299">
                  <a:solidFill>
                    <a:srgbClr val="E6E6E6"/>
                  </a:solidFill>
                  <a:latin typeface="AC Safe"/>
                </a:rPr>
                <a:t>MK AI</a:t>
              </a:r>
            </a:p>
          </p:txBody>
        </p:sp>
      </p:grpSp>
      <p:sp>
        <p:nvSpPr>
          <p:cNvPr name="Freeform 10" id="10"/>
          <p:cNvSpPr/>
          <p:nvPr/>
        </p:nvSpPr>
        <p:spPr>
          <a:xfrm flipH="false" flipV="false" rot="0">
            <a:off x="12178039" y="592274"/>
            <a:ext cx="901485" cy="811336"/>
          </a:xfrm>
          <a:custGeom>
            <a:avLst/>
            <a:gdLst/>
            <a:ahLst/>
            <a:cxnLst/>
            <a:rect r="r" b="b" t="t" l="l"/>
            <a:pathLst>
              <a:path h="811336" w="901485">
                <a:moveTo>
                  <a:pt x="0" y="0"/>
                </a:moveTo>
                <a:lnTo>
                  <a:pt x="901485" y="0"/>
                </a:lnTo>
                <a:lnTo>
                  <a:pt x="901485" y="811337"/>
                </a:lnTo>
                <a:lnTo>
                  <a:pt x="0" y="8113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341178" y="998270"/>
            <a:ext cx="900758" cy="810682"/>
          </a:xfrm>
          <a:custGeom>
            <a:avLst/>
            <a:gdLst/>
            <a:ahLst/>
            <a:cxnLst/>
            <a:rect r="r" b="b" t="t" l="l"/>
            <a:pathLst>
              <a:path h="810682" w="900758">
                <a:moveTo>
                  <a:pt x="0" y="0"/>
                </a:moveTo>
                <a:lnTo>
                  <a:pt x="900759" y="0"/>
                </a:lnTo>
                <a:lnTo>
                  <a:pt x="900759" y="810682"/>
                </a:lnTo>
                <a:lnTo>
                  <a:pt x="0" y="8106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898041">
            <a:off x="14435374" y="8524314"/>
            <a:ext cx="6387065" cy="2547025"/>
          </a:xfrm>
          <a:custGeom>
            <a:avLst/>
            <a:gdLst/>
            <a:ahLst/>
            <a:cxnLst/>
            <a:rect r="r" b="b" t="t" l="l"/>
            <a:pathLst>
              <a:path h="2547025" w="6387065">
                <a:moveTo>
                  <a:pt x="0" y="0"/>
                </a:moveTo>
                <a:lnTo>
                  <a:pt x="6387065" y="0"/>
                </a:lnTo>
                <a:lnTo>
                  <a:pt x="6387065" y="2547026"/>
                </a:lnTo>
                <a:lnTo>
                  <a:pt x="0" y="2547026"/>
                </a:lnTo>
                <a:lnTo>
                  <a:pt x="0" y="0"/>
                </a:lnTo>
                <a:close/>
              </a:path>
            </a:pathLst>
          </a:custGeom>
          <a:blipFill>
            <a:blip r:embed="rId8"/>
            <a:stretch>
              <a:fillRect l="0" t="0" r="0" b="-153618"/>
            </a:stretch>
          </a:blipFill>
        </p:spPr>
      </p:sp>
      <p:sp>
        <p:nvSpPr>
          <p:cNvPr name="Freeform 13" id="13"/>
          <p:cNvSpPr/>
          <p:nvPr/>
        </p:nvSpPr>
        <p:spPr>
          <a:xfrm flipH="false" flipV="false" rot="-334900">
            <a:off x="2849782" y="3103484"/>
            <a:ext cx="13979607" cy="2303163"/>
          </a:xfrm>
          <a:custGeom>
            <a:avLst/>
            <a:gdLst/>
            <a:ahLst/>
            <a:cxnLst/>
            <a:rect r="r" b="b" t="t" l="l"/>
            <a:pathLst>
              <a:path h="2303163" w="13979607">
                <a:moveTo>
                  <a:pt x="0" y="0"/>
                </a:moveTo>
                <a:lnTo>
                  <a:pt x="13979608" y="0"/>
                </a:lnTo>
                <a:lnTo>
                  <a:pt x="13979608" y="2303163"/>
                </a:lnTo>
                <a:lnTo>
                  <a:pt x="0" y="2303163"/>
                </a:lnTo>
                <a:lnTo>
                  <a:pt x="0" y="0"/>
                </a:lnTo>
                <a:close/>
              </a:path>
            </a:pathLst>
          </a:custGeom>
          <a:blipFill>
            <a:blip r:embed="rId9"/>
            <a:stretch>
              <a:fillRect l="0" t="-25492" r="0" b="-25492"/>
            </a:stretch>
          </a:blipFill>
        </p:spPr>
      </p:sp>
      <p:sp>
        <p:nvSpPr>
          <p:cNvPr name="Freeform 14" id="14"/>
          <p:cNvSpPr/>
          <p:nvPr/>
        </p:nvSpPr>
        <p:spPr>
          <a:xfrm flipH="false" flipV="false" rot="0">
            <a:off x="2997802" y="4061111"/>
            <a:ext cx="13345261" cy="3619902"/>
          </a:xfrm>
          <a:custGeom>
            <a:avLst/>
            <a:gdLst/>
            <a:ahLst/>
            <a:cxnLst/>
            <a:rect r="r" b="b" t="t" l="l"/>
            <a:pathLst>
              <a:path h="3619902" w="13345261">
                <a:moveTo>
                  <a:pt x="0" y="0"/>
                </a:moveTo>
                <a:lnTo>
                  <a:pt x="13345260" y="0"/>
                </a:lnTo>
                <a:lnTo>
                  <a:pt x="13345260" y="3619902"/>
                </a:lnTo>
                <a:lnTo>
                  <a:pt x="0" y="3619902"/>
                </a:lnTo>
                <a:lnTo>
                  <a:pt x="0" y="0"/>
                </a:lnTo>
                <a:close/>
              </a:path>
            </a:pathLst>
          </a:custGeom>
          <a:blipFill>
            <a:blip r:embed="rId10"/>
            <a:stretch>
              <a:fillRect l="0" t="0" r="0" b="0"/>
            </a:stretch>
          </a:blipFill>
        </p:spPr>
      </p:sp>
      <p:sp>
        <p:nvSpPr>
          <p:cNvPr name="Freeform 15" id="15"/>
          <p:cNvSpPr/>
          <p:nvPr/>
        </p:nvSpPr>
        <p:spPr>
          <a:xfrm flipH="false" flipV="false" rot="2124148">
            <a:off x="-1633878" y="8039398"/>
            <a:ext cx="7216355" cy="4084910"/>
          </a:xfrm>
          <a:custGeom>
            <a:avLst/>
            <a:gdLst/>
            <a:ahLst/>
            <a:cxnLst/>
            <a:rect r="r" b="b" t="t" l="l"/>
            <a:pathLst>
              <a:path h="4084910" w="7216355">
                <a:moveTo>
                  <a:pt x="0" y="0"/>
                </a:moveTo>
                <a:lnTo>
                  <a:pt x="7216354" y="0"/>
                </a:lnTo>
                <a:lnTo>
                  <a:pt x="7216354" y="4084910"/>
                </a:lnTo>
                <a:lnTo>
                  <a:pt x="0" y="4084910"/>
                </a:lnTo>
                <a:lnTo>
                  <a:pt x="0" y="0"/>
                </a:lnTo>
                <a:close/>
              </a:path>
            </a:pathLst>
          </a:custGeom>
          <a:blipFill>
            <a:blip r:embed="rId11"/>
            <a:stretch>
              <a:fillRect l="0" t="0" r="-37605" b="-101463"/>
            </a:stretch>
          </a:blipFill>
        </p:spPr>
      </p:sp>
      <p:sp>
        <p:nvSpPr>
          <p:cNvPr name="TextBox 16" id="16"/>
          <p:cNvSpPr txBox="true"/>
          <p:nvPr/>
        </p:nvSpPr>
        <p:spPr>
          <a:xfrm rot="-366168">
            <a:off x="3359424" y="3304258"/>
            <a:ext cx="12851303" cy="4127649"/>
          </a:xfrm>
          <a:prstGeom prst="rect">
            <a:avLst/>
          </a:prstGeom>
        </p:spPr>
        <p:txBody>
          <a:bodyPr anchor="t" rtlCol="false" tIns="0" lIns="0" bIns="0" rIns="0">
            <a:spAutoFit/>
          </a:bodyPr>
          <a:lstStyle/>
          <a:p>
            <a:pPr algn="ctr">
              <a:lnSpc>
                <a:spcPts val="15448"/>
              </a:lnSpc>
            </a:pPr>
            <a:r>
              <a:rPr lang="en-US" sz="15145" spc="-1514">
                <a:solidFill>
                  <a:srgbClr val="2E2E2E"/>
                </a:solidFill>
                <a:latin typeface="CYN Piatakin"/>
              </a:rPr>
              <a:t>JARINGAN SARAF TIRUAN</a:t>
            </a:r>
          </a:p>
        </p:txBody>
      </p:sp>
      <p:sp>
        <p:nvSpPr>
          <p:cNvPr name="TextBox 17" id="17"/>
          <p:cNvSpPr txBox="true"/>
          <p:nvPr/>
        </p:nvSpPr>
        <p:spPr>
          <a:xfrm rot="-122342">
            <a:off x="9761900" y="7751086"/>
            <a:ext cx="6633585" cy="1092835"/>
          </a:xfrm>
          <a:prstGeom prst="rect">
            <a:avLst/>
          </a:prstGeom>
        </p:spPr>
        <p:txBody>
          <a:bodyPr anchor="t" rtlCol="false" tIns="0" lIns="0" bIns="0" rIns="0">
            <a:spAutoFit/>
          </a:bodyPr>
          <a:lstStyle/>
          <a:p>
            <a:pPr algn="ctr">
              <a:lnSpc>
                <a:spcPts val="4249"/>
              </a:lnSpc>
            </a:pPr>
            <a:r>
              <a:rPr lang="en-US" sz="3399" spc="-118">
                <a:solidFill>
                  <a:srgbClr val="2E2E2E"/>
                </a:solidFill>
                <a:latin typeface="AC Safe"/>
              </a:rPr>
              <a:t>Ar-rayyan Ramadhani</a:t>
            </a:r>
          </a:p>
          <a:p>
            <a:pPr algn="ctr">
              <a:lnSpc>
                <a:spcPts val="4249"/>
              </a:lnSpc>
            </a:pPr>
            <a:r>
              <a:rPr lang="en-US" sz="3399" spc="-118">
                <a:solidFill>
                  <a:srgbClr val="2E2E2E"/>
                </a:solidFill>
                <a:latin typeface="AC Safe"/>
              </a:rPr>
              <a:t>2108107010090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sp>
        <p:nvSpPr>
          <p:cNvPr name="Freeform 2" id="2"/>
          <p:cNvSpPr/>
          <p:nvPr/>
        </p:nvSpPr>
        <p:spPr>
          <a:xfrm flipH="false" flipV="false" rot="0">
            <a:off x="3648493" y="7406664"/>
            <a:ext cx="7787152" cy="6512006"/>
          </a:xfrm>
          <a:custGeom>
            <a:avLst/>
            <a:gdLst/>
            <a:ahLst/>
            <a:cxnLst/>
            <a:rect r="r" b="b" t="t" l="l"/>
            <a:pathLst>
              <a:path h="6512006" w="7787152">
                <a:moveTo>
                  <a:pt x="0" y="0"/>
                </a:moveTo>
                <a:lnTo>
                  <a:pt x="7787152" y="0"/>
                </a:lnTo>
                <a:lnTo>
                  <a:pt x="7787152" y="6512006"/>
                </a:lnTo>
                <a:lnTo>
                  <a:pt x="0" y="6512006"/>
                </a:lnTo>
                <a:lnTo>
                  <a:pt x="0" y="0"/>
                </a:lnTo>
                <a:close/>
              </a:path>
            </a:pathLst>
          </a:custGeom>
          <a:blipFill>
            <a:blip r:embed="rId2"/>
            <a:stretch>
              <a:fillRect l="0" t="0" r="0" b="0"/>
            </a:stretch>
          </a:blipFill>
        </p:spPr>
      </p:sp>
      <p:grpSp>
        <p:nvGrpSpPr>
          <p:cNvPr name="Group 3" id="3"/>
          <p:cNvGrpSpPr>
            <a:grpSpLocks noChangeAspect="true"/>
          </p:cNvGrpSpPr>
          <p:nvPr/>
        </p:nvGrpSpPr>
        <p:grpSpPr>
          <a:xfrm rot="-167977">
            <a:off x="-249220" y="5307954"/>
            <a:ext cx="6857401" cy="5051619"/>
            <a:chOff x="0" y="0"/>
            <a:chExt cx="19050000" cy="14033500"/>
          </a:xfrm>
        </p:grpSpPr>
        <p:sp>
          <p:nvSpPr>
            <p:cNvPr name="Freeform 4" id="4"/>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3"/>
              <a:stretch>
                <a:fillRect l="0" t="-19601" r="0" b="-19601"/>
              </a:stretch>
            </a:blipFill>
          </p:spPr>
        </p:sp>
        <p:sp>
          <p:nvSpPr>
            <p:cNvPr name="Freeform 5" id="5"/>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4"/>
              <a:stretch>
                <a:fillRect l="0" t="0" r="0" b="-281"/>
              </a:stretch>
            </a:blipFill>
          </p:spPr>
        </p:sp>
      </p:grpSp>
      <p:grpSp>
        <p:nvGrpSpPr>
          <p:cNvPr name="Group 6" id="6"/>
          <p:cNvGrpSpPr>
            <a:grpSpLocks noChangeAspect="true"/>
          </p:cNvGrpSpPr>
          <p:nvPr/>
        </p:nvGrpSpPr>
        <p:grpSpPr>
          <a:xfrm rot="-209404">
            <a:off x="10271165" y="5817745"/>
            <a:ext cx="5473353" cy="4032037"/>
            <a:chOff x="0" y="0"/>
            <a:chExt cx="19050000" cy="14033500"/>
          </a:xfrm>
        </p:grpSpPr>
        <p:sp>
          <p:nvSpPr>
            <p:cNvPr name="Freeform 7" id="7"/>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5"/>
              <a:stretch>
                <a:fillRect l="0" t="-19601" r="0" b="-19601"/>
              </a:stretch>
            </a:blipFill>
          </p:spPr>
        </p:sp>
        <p:sp>
          <p:nvSpPr>
            <p:cNvPr name="Freeform 8" id="8"/>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4"/>
              <a:stretch>
                <a:fillRect l="0" t="0" r="0" b="-281"/>
              </a:stretch>
            </a:blipFill>
          </p:spPr>
        </p:sp>
      </p:grpSp>
      <p:sp>
        <p:nvSpPr>
          <p:cNvPr name="Freeform 9" id="9"/>
          <p:cNvSpPr/>
          <p:nvPr/>
        </p:nvSpPr>
        <p:spPr>
          <a:xfrm flipH="false" flipV="true" rot="0">
            <a:off x="5791389" y="9803870"/>
            <a:ext cx="7315200" cy="2766476"/>
          </a:xfrm>
          <a:custGeom>
            <a:avLst/>
            <a:gdLst/>
            <a:ahLst/>
            <a:cxnLst/>
            <a:rect r="r" b="b" t="t" l="l"/>
            <a:pathLst>
              <a:path h="2766476" w="7315200">
                <a:moveTo>
                  <a:pt x="0" y="2766476"/>
                </a:moveTo>
                <a:lnTo>
                  <a:pt x="7315200" y="2766476"/>
                </a:lnTo>
                <a:lnTo>
                  <a:pt x="7315200" y="0"/>
                </a:lnTo>
                <a:lnTo>
                  <a:pt x="0" y="0"/>
                </a:lnTo>
                <a:lnTo>
                  <a:pt x="0" y="27664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7200489" y="-405951"/>
            <a:ext cx="3715801" cy="10692951"/>
          </a:xfrm>
          <a:custGeom>
            <a:avLst/>
            <a:gdLst/>
            <a:ahLst/>
            <a:cxnLst/>
            <a:rect r="r" b="b" t="t" l="l"/>
            <a:pathLst>
              <a:path h="10692951" w="3715801">
                <a:moveTo>
                  <a:pt x="0" y="0"/>
                </a:moveTo>
                <a:lnTo>
                  <a:pt x="3715800" y="0"/>
                </a:lnTo>
                <a:lnTo>
                  <a:pt x="3715800" y="10692951"/>
                </a:lnTo>
                <a:lnTo>
                  <a:pt x="0" y="10692951"/>
                </a:lnTo>
                <a:lnTo>
                  <a:pt x="0" y="0"/>
                </a:lnTo>
                <a:close/>
              </a:path>
            </a:pathLst>
          </a:custGeom>
          <a:blipFill>
            <a:blip r:embed="rId8"/>
            <a:stretch>
              <a:fillRect l="0" t="0" r="0" b="0"/>
            </a:stretch>
          </a:blipFill>
        </p:spPr>
      </p:sp>
      <p:grpSp>
        <p:nvGrpSpPr>
          <p:cNvPr name="Group 11" id="11"/>
          <p:cNvGrpSpPr>
            <a:grpSpLocks noChangeAspect="true"/>
          </p:cNvGrpSpPr>
          <p:nvPr/>
        </p:nvGrpSpPr>
        <p:grpSpPr>
          <a:xfrm rot="91505">
            <a:off x="12287278" y="-244364"/>
            <a:ext cx="6234787" cy="4592960"/>
            <a:chOff x="0" y="0"/>
            <a:chExt cx="19050000" cy="14033500"/>
          </a:xfrm>
        </p:grpSpPr>
        <p:sp>
          <p:nvSpPr>
            <p:cNvPr name="Freeform 12" id="12"/>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9"/>
              <a:stretch>
                <a:fillRect l="0" t="-19601" r="0" b="-19601"/>
              </a:stretch>
            </a:blipFill>
          </p:spPr>
        </p:sp>
        <p:sp>
          <p:nvSpPr>
            <p:cNvPr name="Freeform 13" id="13"/>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4"/>
              <a:stretch>
                <a:fillRect l="0" t="0" r="0" b="-281"/>
              </a:stretch>
            </a:blipFill>
          </p:spPr>
        </p:sp>
      </p:grpSp>
      <p:sp>
        <p:nvSpPr>
          <p:cNvPr name="Freeform 14" id="14"/>
          <p:cNvSpPr/>
          <p:nvPr/>
        </p:nvSpPr>
        <p:spPr>
          <a:xfrm flipH="false" flipV="false" rot="1941528">
            <a:off x="10525619" y="2379417"/>
            <a:ext cx="884921" cy="492338"/>
          </a:xfrm>
          <a:custGeom>
            <a:avLst/>
            <a:gdLst/>
            <a:ahLst/>
            <a:cxnLst/>
            <a:rect r="r" b="b" t="t" l="l"/>
            <a:pathLst>
              <a:path h="492338" w="884921">
                <a:moveTo>
                  <a:pt x="0" y="0"/>
                </a:moveTo>
                <a:lnTo>
                  <a:pt x="884921" y="0"/>
                </a:lnTo>
                <a:lnTo>
                  <a:pt x="884921" y="492338"/>
                </a:lnTo>
                <a:lnTo>
                  <a:pt x="0" y="4923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8162214">
            <a:off x="12668527" y="5178698"/>
            <a:ext cx="884921" cy="492338"/>
          </a:xfrm>
          <a:custGeom>
            <a:avLst/>
            <a:gdLst/>
            <a:ahLst/>
            <a:cxnLst/>
            <a:rect r="r" b="b" t="t" l="l"/>
            <a:pathLst>
              <a:path h="492338" w="884921">
                <a:moveTo>
                  <a:pt x="0" y="0"/>
                </a:moveTo>
                <a:lnTo>
                  <a:pt x="884921" y="0"/>
                </a:lnTo>
                <a:lnTo>
                  <a:pt x="884921" y="492338"/>
                </a:lnTo>
                <a:lnTo>
                  <a:pt x="0" y="4923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8162214">
            <a:off x="7588975" y="6513518"/>
            <a:ext cx="884921" cy="492338"/>
          </a:xfrm>
          <a:custGeom>
            <a:avLst/>
            <a:gdLst/>
            <a:ahLst/>
            <a:cxnLst/>
            <a:rect r="r" b="b" t="t" l="l"/>
            <a:pathLst>
              <a:path h="492338" w="884921">
                <a:moveTo>
                  <a:pt x="0" y="0"/>
                </a:moveTo>
                <a:lnTo>
                  <a:pt x="884921" y="0"/>
                </a:lnTo>
                <a:lnTo>
                  <a:pt x="884921" y="492338"/>
                </a:lnTo>
                <a:lnTo>
                  <a:pt x="0" y="4923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167011">
            <a:off x="675388" y="1257947"/>
            <a:ext cx="8286943" cy="880110"/>
          </a:xfrm>
          <a:prstGeom prst="rect">
            <a:avLst/>
          </a:prstGeom>
        </p:spPr>
        <p:txBody>
          <a:bodyPr anchor="t" rtlCol="false" tIns="0" lIns="0" bIns="0" rIns="0">
            <a:spAutoFit/>
          </a:bodyPr>
          <a:lstStyle/>
          <a:p>
            <a:pPr algn="ctr">
              <a:lnSpc>
                <a:spcPts val="6120"/>
              </a:lnSpc>
            </a:pPr>
            <a:r>
              <a:rPr lang="en-US" sz="6000" spc="-600">
                <a:solidFill>
                  <a:srgbClr val="2E2E2E"/>
                </a:solidFill>
                <a:latin typeface="CYN Piatakin"/>
              </a:rPr>
              <a:t>LABEL</a:t>
            </a:r>
          </a:p>
        </p:txBody>
      </p:sp>
      <p:sp>
        <p:nvSpPr>
          <p:cNvPr name="TextBox 18" id="18"/>
          <p:cNvSpPr txBox="true"/>
          <p:nvPr/>
        </p:nvSpPr>
        <p:spPr>
          <a:xfrm rot="-167011">
            <a:off x="675050" y="2434637"/>
            <a:ext cx="8286943" cy="1095375"/>
          </a:xfrm>
          <a:prstGeom prst="rect">
            <a:avLst/>
          </a:prstGeom>
        </p:spPr>
        <p:txBody>
          <a:bodyPr anchor="t" rtlCol="false" tIns="0" lIns="0" bIns="0" rIns="0">
            <a:spAutoFit/>
          </a:bodyPr>
          <a:lstStyle/>
          <a:p>
            <a:pPr algn="ctr">
              <a:lnSpc>
                <a:spcPts val="4200"/>
              </a:lnSpc>
            </a:pPr>
            <a:r>
              <a:rPr lang="en-US" sz="3000">
                <a:solidFill>
                  <a:srgbClr val="2E2E2E"/>
                </a:solidFill>
                <a:latin typeface="CYN Piatakin Bold"/>
              </a:rPr>
              <a:t>LABEL PADA DATASET SAYA KALI INI ADA 3</a:t>
            </a:r>
          </a:p>
        </p:txBody>
      </p:sp>
      <p:sp>
        <p:nvSpPr>
          <p:cNvPr name="TextBox 19" id="19"/>
          <p:cNvSpPr txBox="true"/>
          <p:nvPr/>
        </p:nvSpPr>
        <p:spPr>
          <a:xfrm rot="0">
            <a:off x="9162337" y="1185863"/>
            <a:ext cx="2600472" cy="370840"/>
          </a:xfrm>
          <a:prstGeom prst="rect">
            <a:avLst/>
          </a:prstGeom>
        </p:spPr>
        <p:txBody>
          <a:bodyPr anchor="t" rtlCol="false" tIns="0" lIns="0" bIns="0" rIns="0">
            <a:spAutoFit/>
          </a:bodyPr>
          <a:lstStyle/>
          <a:p>
            <a:pPr algn="ctr">
              <a:lnSpc>
                <a:spcPts val="2990"/>
              </a:lnSpc>
            </a:pPr>
            <a:r>
              <a:rPr lang="en-US" sz="2300">
                <a:solidFill>
                  <a:srgbClr val="2E2E2E"/>
                </a:solidFill>
                <a:latin typeface="AC Safe"/>
              </a:rPr>
              <a:t>Boots</a:t>
            </a:r>
          </a:p>
        </p:txBody>
      </p:sp>
      <p:sp>
        <p:nvSpPr>
          <p:cNvPr name="TextBox 20" id="20"/>
          <p:cNvSpPr txBox="true"/>
          <p:nvPr/>
        </p:nvSpPr>
        <p:spPr>
          <a:xfrm rot="0">
            <a:off x="7232269" y="5463820"/>
            <a:ext cx="2771466" cy="370840"/>
          </a:xfrm>
          <a:prstGeom prst="rect">
            <a:avLst/>
          </a:prstGeom>
        </p:spPr>
        <p:txBody>
          <a:bodyPr anchor="t" rtlCol="false" tIns="0" lIns="0" bIns="0" rIns="0">
            <a:spAutoFit/>
          </a:bodyPr>
          <a:lstStyle/>
          <a:p>
            <a:pPr algn="ctr">
              <a:lnSpc>
                <a:spcPts val="2990"/>
              </a:lnSpc>
            </a:pPr>
            <a:r>
              <a:rPr lang="en-US" sz="2300">
                <a:solidFill>
                  <a:srgbClr val="2E2E2E"/>
                </a:solidFill>
                <a:latin typeface="AC Safe"/>
              </a:rPr>
              <a:t>Sepatu</a:t>
            </a:r>
          </a:p>
        </p:txBody>
      </p:sp>
      <p:sp>
        <p:nvSpPr>
          <p:cNvPr name="TextBox 21" id="21"/>
          <p:cNvSpPr txBox="true"/>
          <p:nvPr/>
        </p:nvSpPr>
        <p:spPr>
          <a:xfrm rot="0">
            <a:off x="13600354" y="4943793"/>
            <a:ext cx="2325980" cy="370840"/>
          </a:xfrm>
          <a:prstGeom prst="rect">
            <a:avLst/>
          </a:prstGeom>
        </p:spPr>
        <p:txBody>
          <a:bodyPr anchor="t" rtlCol="false" tIns="0" lIns="0" bIns="0" rIns="0">
            <a:spAutoFit/>
          </a:bodyPr>
          <a:lstStyle/>
          <a:p>
            <a:pPr algn="ctr">
              <a:lnSpc>
                <a:spcPts val="2990"/>
              </a:lnSpc>
            </a:pPr>
            <a:r>
              <a:rPr lang="en-US" sz="2300">
                <a:solidFill>
                  <a:srgbClr val="2E2E2E"/>
                </a:solidFill>
                <a:latin typeface="AC Safe"/>
              </a:rPr>
              <a:t>Sendal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11" t="-4070" r="-2410" b="-4355"/>
            </a:stretch>
          </a:blipFill>
        </p:spPr>
      </p:sp>
      <p:sp>
        <p:nvSpPr>
          <p:cNvPr name="Freeform 3" id="3"/>
          <p:cNvSpPr/>
          <p:nvPr/>
        </p:nvSpPr>
        <p:spPr>
          <a:xfrm flipH="false" flipV="false" rot="0">
            <a:off x="1383800" y="-632027"/>
            <a:ext cx="16306795" cy="12698917"/>
          </a:xfrm>
          <a:custGeom>
            <a:avLst/>
            <a:gdLst/>
            <a:ahLst/>
            <a:cxnLst/>
            <a:rect r="r" b="b" t="t" l="l"/>
            <a:pathLst>
              <a:path h="12698917" w="16306795">
                <a:moveTo>
                  <a:pt x="0" y="0"/>
                </a:moveTo>
                <a:lnTo>
                  <a:pt x="16306795" y="0"/>
                </a:lnTo>
                <a:lnTo>
                  <a:pt x="16306795" y="12698916"/>
                </a:lnTo>
                <a:lnTo>
                  <a:pt x="0" y="12698916"/>
                </a:lnTo>
                <a:lnTo>
                  <a:pt x="0" y="0"/>
                </a:lnTo>
                <a:close/>
              </a:path>
            </a:pathLst>
          </a:custGeom>
          <a:blipFill>
            <a:blip r:embed="rId3"/>
            <a:stretch>
              <a:fillRect l="0" t="0" r="0" b="0"/>
            </a:stretch>
          </a:blipFill>
        </p:spPr>
      </p:sp>
      <p:sp>
        <p:nvSpPr>
          <p:cNvPr name="Freeform 4" id="4"/>
          <p:cNvSpPr/>
          <p:nvPr/>
        </p:nvSpPr>
        <p:spPr>
          <a:xfrm flipH="false" flipV="false" rot="-508220">
            <a:off x="4138065" y="3105591"/>
            <a:ext cx="10011870" cy="3404036"/>
          </a:xfrm>
          <a:custGeom>
            <a:avLst/>
            <a:gdLst/>
            <a:ahLst/>
            <a:cxnLst/>
            <a:rect r="r" b="b" t="t" l="l"/>
            <a:pathLst>
              <a:path h="3404036" w="10011870">
                <a:moveTo>
                  <a:pt x="0" y="0"/>
                </a:moveTo>
                <a:lnTo>
                  <a:pt x="10011870" y="0"/>
                </a:lnTo>
                <a:lnTo>
                  <a:pt x="10011870" y="3404036"/>
                </a:lnTo>
                <a:lnTo>
                  <a:pt x="0" y="3404036"/>
                </a:lnTo>
                <a:lnTo>
                  <a:pt x="0" y="0"/>
                </a:lnTo>
                <a:close/>
              </a:path>
            </a:pathLst>
          </a:custGeom>
          <a:blipFill>
            <a:blip r:embed="rId4"/>
            <a:stretch>
              <a:fillRect l="0" t="0" r="0" b="0"/>
            </a:stretch>
          </a:blipFill>
        </p:spPr>
      </p:sp>
      <p:sp>
        <p:nvSpPr>
          <p:cNvPr name="TextBox 5" id="5"/>
          <p:cNvSpPr txBox="true"/>
          <p:nvPr/>
        </p:nvSpPr>
        <p:spPr>
          <a:xfrm rot="-259108">
            <a:off x="5299006" y="3609612"/>
            <a:ext cx="7532181" cy="2724149"/>
          </a:xfrm>
          <a:prstGeom prst="rect">
            <a:avLst/>
          </a:prstGeom>
        </p:spPr>
        <p:txBody>
          <a:bodyPr anchor="t" rtlCol="false" tIns="0" lIns="0" bIns="0" rIns="0">
            <a:spAutoFit/>
          </a:bodyPr>
          <a:lstStyle/>
          <a:p>
            <a:pPr algn="ctr">
              <a:lnSpc>
                <a:spcPts val="10199"/>
              </a:lnSpc>
            </a:pPr>
            <a:r>
              <a:rPr lang="en-US" sz="9999" spc="-999">
                <a:solidFill>
                  <a:srgbClr val="2E2E2E"/>
                </a:solidFill>
                <a:latin typeface="CYN Piatakin"/>
              </a:rPr>
              <a:t>JENIS SARAF TIRUAN</a:t>
            </a:r>
          </a:p>
        </p:txBody>
      </p:sp>
      <p:sp>
        <p:nvSpPr>
          <p:cNvPr name="TextBox 6" id="6"/>
          <p:cNvSpPr txBox="true"/>
          <p:nvPr/>
        </p:nvSpPr>
        <p:spPr>
          <a:xfrm rot="0">
            <a:off x="13778944" y="9663181"/>
            <a:ext cx="3964491" cy="335280"/>
          </a:xfrm>
          <a:prstGeom prst="rect">
            <a:avLst/>
          </a:prstGeom>
        </p:spPr>
        <p:txBody>
          <a:bodyPr anchor="t" rtlCol="false" tIns="0" lIns="0" bIns="0" rIns="0">
            <a:spAutoFit/>
          </a:bodyPr>
          <a:lstStyle/>
          <a:p>
            <a:pPr algn="ctr">
              <a:lnSpc>
                <a:spcPts val="2520"/>
              </a:lnSpc>
            </a:pPr>
            <a:r>
              <a:rPr lang="en-US" sz="1800">
                <a:solidFill>
                  <a:srgbClr val="2E2E2E"/>
                </a:solidFill>
                <a:latin typeface="CYN Piatakin Bold"/>
              </a:rPr>
              <a:t>- KE HALAMAN AGENDA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E2E2E"/>
        </a:solidFill>
      </p:bgPr>
    </p:bg>
    <p:spTree>
      <p:nvGrpSpPr>
        <p:cNvPr id="1" name=""/>
        <p:cNvGrpSpPr/>
        <p:nvPr/>
      </p:nvGrpSpPr>
      <p:grpSpPr>
        <a:xfrm>
          <a:off x="0" y="0"/>
          <a:ext cx="0" cy="0"/>
          <a:chOff x="0" y="0"/>
          <a:chExt cx="0" cy="0"/>
        </a:xfrm>
      </p:grpSpPr>
      <p:grpSp>
        <p:nvGrpSpPr>
          <p:cNvPr name="Group 2" id="2"/>
          <p:cNvGrpSpPr/>
          <p:nvPr/>
        </p:nvGrpSpPr>
        <p:grpSpPr>
          <a:xfrm rot="201290">
            <a:off x="12763596" y="370478"/>
            <a:ext cx="4917919" cy="5240863"/>
            <a:chOff x="0" y="0"/>
            <a:chExt cx="6557225" cy="6987817"/>
          </a:xfrm>
        </p:grpSpPr>
        <p:pic>
          <p:nvPicPr>
            <p:cNvPr name="Picture 3" id="3"/>
            <p:cNvPicPr>
              <a:picLocks noChangeAspect="true"/>
            </p:cNvPicPr>
            <p:nvPr/>
          </p:nvPicPr>
          <p:blipFill>
            <a:blip r:embed="rId2"/>
            <a:srcRect l="3081" t="0" r="3081" b="0"/>
            <a:stretch>
              <a:fillRect/>
            </a:stretch>
          </p:blipFill>
          <p:spPr>
            <a:xfrm flipH="false" flipV="false">
              <a:off x="0" y="0"/>
              <a:ext cx="6557225" cy="6987817"/>
            </a:xfrm>
            <a:prstGeom prst="rect">
              <a:avLst/>
            </a:prstGeom>
          </p:spPr>
        </p:pic>
      </p:grpSp>
      <p:sp>
        <p:nvSpPr>
          <p:cNvPr name="Freeform 4" id="4"/>
          <p:cNvSpPr/>
          <p:nvPr/>
        </p:nvSpPr>
        <p:spPr>
          <a:xfrm flipH="false" flipV="false" rot="0">
            <a:off x="-3046657" y="-1679182"/>
            <a:ext cx="10606446" cy="13237374"/>
          </a:xfrm>
          <a:custGeom>
            <a:avLst/>
            <a:gdLst/>
            <a:ahLst/>
            <a:cxnLst/>
            <a:rect r="r" b="b" t="t" l="l"/>
            <a:pathLst>
              <a:path h="13237374" w="10606446">
                <a:moveTo>
                  <a:pt x="0" y="0"/>
                </a:moveTo>
                <a:lnTo>
                  <a:pt x="10606446" y="0"/>
                </a:lnTo>
                <a:lnTo>
                  <a:pt x="10606446" y="13237374"/>
                </a:lnTo>
                <a:lnTo>
                  <a:pt x="0" y="13237374"/>
                </a:lnTo>
                <a:lnTo>
                  <a:pt x="0" y="0"/>
                </a:lnTo>
                <a:close/>
              </a:path>
            </a:pathLst>
          </a:custGeom>
          <a:blipFill>
            <a:blip r:embed="rId3"/>
            <a:stretch>
              <a:fillRect l="0" t="0" r="0" b="0"/>
            </a:stretch>
          </a:blipFill>
        </p:spPr>
      </p:sp>
      <p:sp>
        <p:nvSpPr>
          <p:cNvPr name="Freeform 5" id="5"/>
          <p:cNvSpPr/>
          <p:nvPr/>
        </p:nvSpPr>
        <p:spPr>
          <a:xfrm flipH="false" flipV="false" rot="0">
            <a:off x="-1519216" y="6459997"/>
            <a:ext cx="6871716" cy="5256805"/>
          </a:xfrm>
          <a:custGeom>
            <a:avLst/>
            <a:gdLst/>
            <a:ahLst/>
            <a:cxnLst/>
            <a:rect r="r" b="b" t="t" l="l"/>
            <a:pathLst>
              <a:path h="5256805" w="6871716">
                <a:moveTo>
                  <a:pt x="0" y="0"/>
                </a:moveTo>
                <a:lnTo>
                  <a:pt x="6871716" y="0"/>
                </a:lnTo>
                <a:lnTo>
                  <a:pt x="6871716" y="5256805"/>
                </a:lnTo>
                <a:lnTo>
                  <a:pt x="0" y="5256805"/>
                </a:lnTo>
                <a:lnTo>
                  <a:pt x="0" y="0"/>
                </a:lnTo>
                <a:close/>
              </a:path>
            </a:pathLst>
          </a:custGeom>
          <a:blipFill>
            <a:blip r:embed="rId4"/>
            <a:stretch>
              <a:fillRect l="0" t="0" r="0" b="-56551"/>
            </a:stretch>
          </a:blipFill>
        </p:spPr>
      </p:sp>
      <p:grpSp>
        <p:nvGrpSpPr>
          <p:cNvPr name="Group 6" id="6"/>
          <p:cNvGrpSpPr/>
          <p:nvPr/>
        </p:nvGrpSpPr>
        <p:grpSpPr>
          <a:xfrm rot="-122807">
            <a:off x="809834" y="2107107"/>
            <a:ext cx="6061886" cy="5664795"/>
            <a:chOff x="0" y="0"/>
            <a:chExt cx="1596546" cy="1491963"/>
          </a:xfrm>
        </p:grpSpPr>
        <p:sp>
          <p:nvSpPr>
            <p:cNvPr name="Freeform 7" id="7"/>
            <p:cNvSpPr/>
            <p:nvPr/>
          </p:nvSpPr>
          <p:spPr>
            <a:xfrm flipH="false" flipV="false" rot="0">
              <a:off x="0" y="0"/>
              <a:ext cx="1596546" cy="1491963"/>
            </a:xfrm>
            <a:custGeom>
              <a:avLst/>
              <a:gdLst/>
              <a:ahLst/>
              <a:cxnLst/>
              <a:rect r="r" b="b" t="t" l="l"/>
              <a:pathLst>
                <a:path h="1491963" w="1596546">
                  <a:moveTo>
                    <a:pt x="0" y="0"/>
                  </a:moveTo>
                  <a:lnTo>
                    <a:pt x="1596546" y="0"/>
                  </a:lnTo>
                  <a:lnTo>
                    <a:pt x="1596546" y="1491963"/>
                  </a:lnTo>
                  <a:lnTo>
                    <a:pt x="0" y="1491963"/>
                  </a:lnTo>
                  <a:close/>
                </a:path>
              </a:pathLst>
            </a:custGeom>
            <a:solidFill>
              <a:srgbClr val="FFFFFF"/>
            </a:solidFill>
          </p:spPr>
        </p:sp>
        <p:sp>
          <p:nvSpPr>
            <p:cNvPr name="TextBox 8" id="8"/>
            <p:cNvSpPr txBox="true"/>
            <p:nvPr/>
          </p:nvSpPr>
          <p:spPr>
            <a:xfrm>
              <a:off x="0" y="-38100"/>
              <a:ext cx="1596546" cy="1530063"/>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3029348">
            <a:off x="6155786" y="5998474"/>
            <a:ext cx="731180" cy="2427152"/>
          </a:xfrm>
          <a:custGeom>
            <a:avLst/>
            <a:gdLst/>
            <a:ahLst/>
            <a:cxnLst/>
            <a:rect r="r" b="b" t="t" l="l"/>
            <a:pathLst>
              <a:path h="2427152" w="731180">
                <a:moveTo>
                  <a:pt x="0" y="0"/>
                </a:moveTo>
                <a:lnTo>
                  <a:pt x="731180" y="0"/>
                </a:lnTo>
                <a:lnTo>
                  <a:pt x="731180" y="2427152"/>
                </a:lnTo>
                <a:lnTo>
                  <a:pt x="0" y="2427152"/>
                </a:lnTo>
                <a:lnTo>
                  <a:pt x="0" y="0"/>
                </a:lnTo>
                <a:close/>
              </a:path>
            </a:pathLst>
          </a:custGeom>
          <a:blipFill>
            <a:blip r:embed="rId5"/>
            <a:stretch>
              <a:fillRect l="0" t="0" r="0" b="0"/>
            </a:stretch>
          </a:blipFill>
        </p:spPr>
      </p:sp>
      <p:sp>
        <p:nvSpPr>
          <p:cNvPr name="Freeform 10" id="10"/>
          <p:cNvSpPr/>
          <p:nvPr/>
        </p:nvSpPr>
        <p:spPr>
          <a:xfrm flipH="false" flipV="false" rot="2700000">
            <a:off x="702283" y="1279518"/>
            <a:ext cx="857607" cy="2341590"/>
          </a:xfrm>
          <a:custGeom>
            <a:avLst/>
            <a:gdLst/>
            <a:ahLst/>
            <a:cxnLst/>
            <a:rect r="r" b="b" t="t" l="l"/>
            <a:pathLst>
              <a:path h="2341590" w="857607">
                <a:moveTo>
                  <a:pt x="0" y="0"/>
                </a:moveTo>
                <a:lnTo>
                  <a:pt x="857608" y="0"/>
                </a:lnTo>
                <a:lnTo>
                  <a:pt x="857608" y="2341590"/>
                </a:lnTo>
                <a:lnTo>
                  <a:pt x="0" y="2341590"/>
                </a:lnTo>
                <a:lnTo>
                  <a:pt x="0" y="0"/>
                </a:lnTo>
                <a:close/>
              </a:path>
            </a:pathLst>
          </a:custGeom>
          <a:blipFill>
            <a:blip r:embed="rId6"/>
            <a:stretch>
              <a:fillRect l="0" t="0" r="0" b="0"/>
            </a:stretch>
          </a:blipFill>
        </p:spPr>
      </p:sp>
      <p:grpSp>
        <p:nvGrpSpPr>
          <p:cNvPr name="Group 11" id="11"/>
          <p:cNvGrpSpPr/>
          <p:nvPr/>
        </p:nvGrpSpPr>
        <p:grpSpPr>
          <a:xfrm rot="-107963">
            <a:off x="8061914" y="6250674"/>
            <a:ext cx="5964455" cy="3477296"/>
            <a:chOff x="0" y="0"/>
            <a:chExt cx="7952607" cy="4636395"/>
          </a:xfrm>
        </p:grpSpPr>
        <p:pic>
          <p:nvPicPr>
            <p:cNvPr name="Picture 12" id="12"/>
            <p:cNvPicPr>
              <a:picLocks noChangeAspect="true"/>
            </p:cNvPicPr>
            <p:nvPr/>
          </p:nvPicPr>
          <p:blipFill>
            <a:blip r:embed="rId7"/>
            <a:srcRect l="0" t="6274" r="0" b="6274"/>
            <a:stretch>
              <a:fillRect/>
            </a:stretch>
          </p:blipFill>
          <p:spPr>
            <a:xfrm flipH="false" flipV="false">
              <a:off x="0" y="0"/>
              <a:ext cx="7952607" cy="4636395"/>
            </a:xfrm>
            <a:prstGeom prst="rect">
              <a:avLst/>
            </a:prstGeom>
          </p:spPr>
        </p:pic>
      </p:grpSp>
      <p:sp>
        <p:nvSpPr>
          <p:cNvPr name="Freeform 13" id="13"/>
          <p:cNvSpPr/>
          <p:nvPr/>
        </p:nvSpPr>
        <p:spPr>
          <a:xfrm flipH="false" flipV="false" rot="0">
            <a:off x="10695251" y="4649460"/>
            <a:ext cx="1223653" cy="1101288"/>
          </a:xfrm>
          <a:custGeom>
            <a:avLst/>
            <a:gdLst/>
            <a:ahLst/>
            <a:cxnLst/>
            <a:rect r="r" b="b" t="t" l="l"/>
            <a:pathLst>
              <a:path h="1101288" w="1223653">
                <a:moveTo>
                  <a:pt x="0" y="0"/>
                </a:moveTo>
                <a:lnTo>
                  <a:pt x="1223653" y="0"/>
                </a:lnTo>
                <a:lnTo>
                  <a:pt x="1223653" y="1101288"/>
                </a:lnTo>
                <a:lnTo>
                  <a:pt x="0" y="11012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5117337" y="7878347"/>
            <a:ext cx="1344502" cy="1210052"/>
          </a:xfrm>
          <a:custGeom>
            <a:avLst/>
            <a:gdLst/>
            <a:ahLst/>
            <a:cxnLst/>
            <a:rect r="r" b="b" t="t" l="l"/>
            <a:pathLst>
              <a:path h="1210052" w="1344502">
                <a:moveTo>
                  <a:pt x="0" y="0"/>
                </a:moveTo>
                <a:lnTo>
                  <a:pt x="1344502" y="0"/>
                </a:lnTo>
                <a:lnTo>
                  <a:pt x="1344502" y="1210052"/>
                </a:lnTo>
                <a:lnTo>
                  <a:pt x="0" y="12100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143557">
            <a:off x="7626579" y="764715"/>
            <a:ext cx="4329546" cy="3342640"/>
          </a:xfrm>
          <a:prstGeom prst="rect">
            <a:avLst/>
          </a:prstGeom>
        </p:spPr>
        <p:txBody>
          <a:bodyPr anchor="t" rtlCol="false" tIns="0" lIns="0" bIns="0" rIns="0">
            <a:spAutoFit/>
          </a:bodyPr>
          <a:lstStyle/>
          <a:p>
            <a:pPr algn="ctr">
              <a:lnSpc>
                <a:spcPts val="2990"/>
              </a:lnSpc>
            </a:pPr>
            <a:r>
              <a:rPr lang="en-US" sz="2300">
                <a:solidFill>
                  <a:srgbClr val="E6E6E6"/>
                </a:solidFill>
                <a:latin typeface="AC Safe Bold"/>
              </a:rPr>
              <a:t>Jenis Jaringan Saraf yang saya gunakan yaitu Convolution Neural Network. CNN adalah jenis arsitektur jaringan saraf tiruan yang dirancang khusus untuk memproses data terstruktur dalam bentuk grid, seperti gambar dan video.</a:t>
            </a:r>
          </a:p>
        </p:txBody>
      </p:sp>
      <p:sp>
        <p:nvSpPr>
          <p:cNvPr name="TextBox 16" id="16"/>
          <p:cNvSpPr txBox="true"/>
          <p:nvPr/>
        </p:nvSpPr>
        <p:spPr>
          <a:xfrm rot="0">
            <a:off x="1463661" y="3609975"/>
            <a:ext cx="4754232" cy="2423160"/>
          </a:xfrm>
          <a:prstGeom prst="rect">
            <a:avLst/>
          </a:prstGeom>
        </p:spPr>
        <p:txBody>
          <a:bodyPr anchor="t" rtlCol="false" tIns="0" lIns="0" bIns="0" rIns="0">
            <a:spAutoFit/>
          </a:bodyPr>
          <a:lstStyle/>
          <a:p>
            <a:pPr algn="ctr">
              <a:lnSpc>
                <a:spcPts val="6120"/>
              </a:lnSpc>
            </a:pPr>
            <a:r>
              <a:rPr lang="en-US" sz="6000" spc="-600">
                <a:solidFill>
                  <a:srgbClr val="2E2E2E"/>
                </a:solidFill>
                <a:latin typeface="CYN Piatakin"/>
              </a:rPr>
              <a:t>JENIS JARINGAN SARAF</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11" t="-4070" r="-2410" b="-4355"/>
            </a:stretch>
          </a:blipFill>
        </p:spPr>
      </p:sp>
      <p:sp>
        <p:nvSpPr>
          <p:cNvPr name="Freeform 3" id="3"/>
          <p:cNvSpPr/>
          <p:nvPr/>
        </p:nvSpPr>
        <p:spPr>
          <a:xfrm flipH="false" flipV="false" rot="0">
            <a:off x="1383800" y="-632027"/>
            <a:ext cx="16306795" cy="12698917"/>
          </a:xfrm>
          <a:custGeom>
            <a:avLst/>
            <a:gdLst/>
            <a:ahLst/>
            <a:cxnLst/>
            <a:rect r="r" b="b" t="t" l="l"/>
            <a:pathLst>
              <a:path h="12698917" w="16306795">
                <a:moveTo>
                  <a:pt x="0" y="0"/>
                </a:moveTo>
                <a:lnTo>
                  <a:pt x="16306795" y="0"/>
                </a:lnTo>
                <a:lnTo>
                  <a:pt x="16306795" y="12698916"/>
                </a:lnTo>
                <a:lnTo>
                  <a:pt x="0" y="12698916"/>
                </a:lnTo>
                <a:lnTo>
                  <a:pt x="0" y="0"/>
                </a:lnTo>
                <a:close/>
              </a:path>
            </a:pathLst>
          </a:custGeom>
          <a:blipFill>
            <a:blip r:embed="rId3"/>
            <a:stretch>
              <a:fillRect l="0" t="0" r="0" b="0"/>
            </a:stretch>
          </a:blipFill>
        </p:spPr>
      </p:sp>
      <p:sp>
        <p:nvSpPr>
          <p:cNvPr name="Freeform 4" id="4"/>
          <p:cNvSpPr/>
          <p:nvPr/>
        </p:nvSpPr>
        <p:spPr>
          <a:xfrm flipH="false" flipV="false" rot="-508220">
            <a:off x="4138065" y="3105591"/>
            <a:ext cx="10011870" cy="3404036"/>
          </a:xfrm>
          <a:custGeom>
            <a:avLst/>
            <a:gdLst/>
            <a:ahLst/>
            <a:cxnLst/>
            <a:rect r="r" b="b" t="t" l="l"/>
            <a:pathLst>
              <a:path h="3404036" w="10011870">
                <a:moveTo>
                  <a:pt x="0" y="0"/>
                </a:moveTo>
                <a:lnTo>
                  <a:pt x="10011870" y="0"/>
                </a:lnTo>
                <a:lnTo>
                  <a:pt x="10011870" y="3404036"/>
                </a:lnTo>
                <a:lnTo>
                  <a:pt x="0" y="3404036"/>
                </a:lnTo>
                <a:lnTo>
                  <a:pt x="0" y="0"/>
                </a:lnTo>
                <a:close/>
              </a:path>
            </a:pathLst>
          </a:custGeom>
          <a:blipFill>
            <a:blip r:embed="rId4"/>
            <a:stretch>
              <a:fillRect l="0" t="0" r="0" b="0"/>
            </a:stretch>
          </a:blipFill>
        </p:spPr>
      </p:sp>
      <p:sp>
        <p:nvSpPr>
          <p:cNvPr name="TextBox 5" id="5"/>
          <p:cNvSpPr txBox="true"/>
          <p:nvPr/>
        </p:nvSpPr>
        <p:spPr>
          <a:xfrm rot="-259108">
            <a:off x="5299006" y="4252550"/>
            <a:ext cx="7532181" cy="1438274"/>
          </a:xfrm>
          <a:prstGeom prst="rect">
            <a:avLst/>
          </a:prstGeom>
        </p:spPr>
        <p:txBody>
          <a:bodyPr anchor="t" rtlCol="false" tIns="0" lIns="0" bIns="0" rIns="0">
            <a:spAutoFit/>
          </a:bodyPr>
          <a:lstStyle/>
          <a:p>
            <a:pPr algn="ctr">
              <a:lnSpc>
                <a:spcPts val="10199"/>
              </a:lnSpc>
            </a:pPr>
            <a:r>
              <a:rPr lang="en-US" sz="9999" spc="-999">
                <a:solidFill>
                  <a:srgbClr val="2E2E2E"/>
                </a:solidFill>
                <a:latin typeface="CYN Piatakin"/>
              </a:rPr>
              <a:t>OPTIMASI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sp>
        <p:nvSpPr>
          <p:cNvPr name="Freeform 2" id="2"/>
          <p:cNvSpPr/>
          <p:nvPr/>
        </p:nvSpPr>
        <p:spPr>
          <a:xfrm flipH="false" flipV="false" rot="0">
            <a:off x="11508632" y="6165047"/>
            <a:ext cx="8930477" cy="7401133"/>
          </a:xfrm>
          <a:custGeom>
            <a:avLst/>
            <a:gdLst/>
            <a:ahLst/>
            <a:cxnLst/>
            <a:rect r="r" b="b" t="t" l="l"/>
            <a:pathLst>
              <a:path h="7401133" w="8930477">
                <a:moveTo>
                  <a:pt x="0" y="0"/>
                </a:moveTo>
                <a:lnTo>
                  <a:pt x="8930478" y="0"/>
                </a:lnTo>
                <a:lnTo>
                  <a:pt x="8930478" y="7401133"/>
                </a:lnTo>
                <a:lnTo>
                  <a:pt x="0" y="7401133"/>
                </a:lnTo>
                <a:lnTo>
                  <a:pt x="0" y="0"/>
                </a:lnTo>
                <a:close/>
              </a:path>
            </a:pathLst>
          </a:custGeom>
          <a:blipFill>
            <a:blip r:embed="rId2"/>
            <a:stretch>
              <a:fillRect l="0" t="0" r="0" b="0"/>
            </a:stretch>
          </a:blipFill>
        </p:spPr>
      </p:sp>
      <p:grpSp>
        <p:nvGrpSpPr>
          <p:cNvPr name="Group 3" id="3"/>
          <p:cNvGrpSpPr/>
          <p:nvPr/>
        </p:nvGrpSpPr>
        <p:grpSpPr>
          <a:xfrm rot="0">
            <a:off x="7499239" y="2065180"/>
            <a:ext cx="9760061" cy="5819784"/>
            <a:chOff x="0" y="0"/>
            <a:chExt cx="13013415" cy="7759712"/>
          </a:xfrm>
        </p:grpSpPr>
        <p:pic>
          <p:nvPicPr>
            <p:cNvPr name="Picture 4" id="4"/>
            <p:cNvPicPr>
              <a:picLocks noChangeAspect="true"/>
            </p:cNvPicPr>
            <p:nvPr/>
          </p:nvPicPr>
          <p:blipFill>
            <a:blip r:embed="rId3"/>
            <a:srcRect l="8418" t="0" r="8418" b="0"/>
            <a:stretch>
              <a:fillRect/>
            </a:stretch>
          </p:blipFill>
          <p:spPr>
            <a:xfrm flipH="false" flipV="false">
              <a:off x="0" y="0"/>
              <a:ext cx="13013415" cy="7759712"/>
            </a:xfrm>
            <a:prstGeom prst="rect">
              <a:avLst/>
            </a:prstGeom>
          </p:spPr>
        </p:pic>
      </p:grpSp>
      <p:sp>
        <p:nvSpPr>
          <p:cNvPr name="Freeform 5" id="5"/>
          <p:cNvSpPr/>
          <p:nvPr/>
        </p:nvSpPr>
        <p:spPr>
          <a:xfrm flipH="false" flipV="false" rot="0">
            <a:off x="5374181" y="8229600"/>
            <a:ext cx="7171765" cy="4114800"/>
          </a:xfrm>
          <a:custGeom>
            <a:avLst/>
            <a:gdLst/>
            <a:ahLst/>
            <a:cxnLst/>
            <a:rect r="r" b="b" t="t" l="l"/>
            <a:pathLst>
              <a:path h="4114800" w="7171765">
                <a:moveTo>
                  <a:pt x="0" y="0"/>
                </a:moveTo>
                <a:lnTo>
                  <a:pt x="7171765" y="0"/>
                </a:lnTo>
                <a:lnTo>
                  <a:pt x="7171765" y="4114800"/>
                </a:lnTo>
                <a:lnTo>
                  <a:pt x="0" y="4114800"/>
                </a:lnTo>
                <a:lnTo>
                  <a:pt x="0" y="0"/>
                </a:lnTo>
                <a:close/>
              </a:path>
            </a:pathLst>
          </a:custGeom>
          <a:blipFill>
            <a:blip r:embed="rId4"/>
            <a:stretch>
              <a:fillRect l="0" t="0" r="0" b="0"/>
            </a:stretch>
          </a:blipFill>
        </p:spPr>
      </p:sp>
      <p:sp>
        <p:nvSpPr>
          <p:cNvPr name="Freeform 6" id="6"/>
          <p:cNvSpPr/>
          <p:nvPr/>
        </p:nvSpPr>
        <p:spPr>
          <a:xfrm flipH="false" flipV="false" rot="3229636">
            <a:off x="15790493" y="1713942"/>
            <a:ext cx="2200375" cy="990169"/>
          </a:xfrm>
          <a:custGeom>
            <a:avLst/>
            <a:gdLst/>
            <a:ahLst/>
            <a:cxnLst/>
            <a:rect r="r" b="b" t="t" l="l"/>
            <a:pathLst>
              <a:path h="990169" w="2200375">
                <a:moveTo>
                  <a:pt x="0" y="0"/>
                </a:moveTo>
                <a:lnTo>
                  <a:pt x="2200375" y="0"/>
                </a:lnTo>
                <a:lnTo>
                  <a:pt x="2200375" y="990168"/>
                </a:lnTo>
                <a:lnTo>
                  <a:pt x="0" y="990168"/>
                </a:lnTo>
                <a:lnTo>
                  <a:pt x="0" y="0"/>
                </a:lnTo>
                <a:close/>
              </a:path>
            </a:pathLst>
          </a:custGeom>
          <a:blipFill>
            <a:blip r:embed="rId5"/>
            <a:stretch>
              <a:fillRect l="0" t="0" r="0" b="0"/>
            </a:stretch>
          </a:blipFill>
        </p:spPr>
      </p:sp>
      <p:sp>
        <p:nvSpPr>
          <p:cNvPr name="TextBox 7" id="7"/>
          <p:cNvSpPr txBox="true"/>
          <p:nvPr/>
        </p:nvSpPr>
        <p:spPr>
          <a:xfrm rot="0">
            <a:off x="1279807" y="2714733"/>
            <a:ext cx="5239586" cy="880110"/>
          </a:xfrm>
          <a:prstGeom prst="rect">
            <a:avLst/>
          </a:prstGeom>
        </p:spPr>
        <p:txBody>
          <a:bodyPr anchor="t" rtlCol="false" tIns="0" lIns="0" bIns="0" rIns="0">
            <a:spAutoFit/>
          </a:bodyPr>
          <a:lstStyle/>
          <a:p>
            <a:pPr algn="ctr">
              <a:lnSpc>
                <a:spcPts val="6120"/>
              </a:lnSpc>
            </a:pPr>
            <a:r>
              <a:rPr lang="en-US" sz="6000" spc="-600">
                <a:solidFill>
                  <a:srgbClr val="2E2E2E"/>
                </a:solidFill>
                <a:latin typeface="CYN Piatakin"/>
              </a:rPr>
              <a:t>OPTIMASI</a:t>
            </a:r>
          </a:p>
        </p:txBody>
      </p:sp>
      <p:sp>
        <p:nvSpPr>
          <p:cNvPr name="TextBox 8" id="8"/>
          <p:cNvSpPr txBox="true"/>
          <p:nvPr/>
        </p:nvSpPr>
        <p:spPr>
          <a:xfrm rot="0">
            <a:off x="1311848" y="4557713"/>
            <a:ext cx="5207545" cy="2599690"/>
          </a:xfrm>
          <a:prstGeom prst="rect">
            <a:avLst/>
          </a:prstGeom>
        </p:spPr>
        <p:txBody>
          <a:bodyPr anchor="t" rtlCol="false" tIns="0" lIns="0" bIns="0" rIns="0">
            <a:spAutoFit/>
          </a:bodyPr>
          <a:lstStyle/>
          <a:p>
            <a:pPr algn="ctr">
              <a:lnSpc>
                <a:spcPts val="2990"/>
              </a:lnSpc>
            </a:pPr>
            <a:r>
              <a:rPr lang="en-US" sz="2300">
                <a:solidFill>
                  <a:srgbClr val="2E2E2E"/>
                </a:solidFill>
                <a:latin typeface="AC Safe"/>
              </a:rPr>
              <a:t>Jenis optimasi yang saya gunakan untuk melatih model yaitu Adam. Saya menggunakan adam dikarenakan efektif dalam menyesuaikan laju pembelajaran secara adaptif berdasarkan gradien dan informasi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11" t="-4070" r="-2410" b="-4355"/>
            </a:stretch>
          </a:blipFill>
        </p:spPr>
      </p:sp>
      <p:sp>
        <p:nvSpPr>
          <p:cNvPr name="Freeform 3" id="3"/>
          <p:cNvSpPr/>
          <p:nvPr/>
        </p:nvSpPr>
        <p:spPr>
          <a:xfrm flipH="false" flipV="false" rot="0">
            <a:off x="1383800" y="-632027"/>
            <a:ext cx="16306795" cy="12698917"/>
          </a:xfrm>
          <a:custGeom>
            <a:avLst/>
            <a:gdLst/>
            <a:ahLst/>
            <a:cxnLst/>
            <a:rect r="r" b="b" t="t" l="l"/>
            <a:pathLst>
              <a:path h="12698917" w="16306795">
                <a:moveTo>
                  <a:pt x="0" y="0"/>
                </a:moveTo>
                <a:lnTo>
                  <a:pt x="16306795" y="0"/>
                </a:lnTo>
                <a:lnTo>
                  <a:pt x="16306795" y="12698916"/>
                </a:lnTo>
                <a:lnTo>
                  <a:pt x="0" y="12698916"/>
                </a:lnTo>
                <a:lnTo>
                  <a:pt x="0" y="0"/>
                </a:lnTo>
                <a:close/>
              </a:path>
            </a:pathLst>
          </a:custGeom>
          <a:blipFill>
            <a:blip r:embed="rId3"/>
            <a:stretch>
              <a:fillRect l="0" t="0" r="0" b="0"/>
            </a:stretch>
          </a:blipFill>
        </p:spPr>
      </p:sp>
      <p:sp>
        <p:nvSpPr>
          <p:cNvPr name="Freeform 4" id="4"/>
          <p:cNvSpPr/>
          <p:nvPr/>
        </p:nvSpPr>
        <p:spPr>
          <a:xfrm flipH="false" flipV="false" rot="-508220">
            <a:off x="4138065" y="3105591"/>
            <a:ext cx="10011870" cy="3404036"/>
          </a:xfrm>
          <a:custGeom>
            <a:avLst/>
            <a:gdLst/>
            <a:ahLst/>
            <a:cxnLst/>
            <a:rect r="r" b="b" t="t" l="l"/>
            <a:pathLst>
              <a:path h="3404036" w="10011870">
                <a:moveTo>
                  <a:pt x="0" y="0"/>
                </a:moveTo>
                <a:lnTo>
                  <a:pt x="10011870" y="0"/>
                </a:lnTo>
                <a:lnTo>
                  <a:pt x="10011870" y="3404036"/>
                </a:lnTo>
                <a:lnTo>
                  <a:pt x="0" y="3404036"/>
                </a:lnTo>
                <a:lnTo>
                  <a:pt x="0" y="0"/>
                </a:lnTo>
                <a:close/>
              </a:path>
            </a:pathLst>
          </a:custGeom>
          <a:blipFill>
            <a:blip r:embed="rId4"/>
            <a:stretch>
              <a:fillRect l="0" t="0" r="0" b="0"/>
            </a:stretch>
          </a:blipFill>
        </p:spPr>
      </p:sp>
      <p:sp>
        <p:nvSpPr>
          <p:cNvPr name="TextBox 5" id="5"/>
          <p:cNvSpPr txBox="true"/>
          <p:nvPr/>
        </p:nvSpPr>
        <p:spPr>
          <a:xfrm rot="-259108">
            <a:off x="5299006" y="3609612"/>
            <a:ext cx="7532181" cy="2724149"/>
          </a:xfrm>
          <a:prstGeom prst="rect">
            <a:avLst/>
          </a:prstGeom>
        </p:spPr>
        <p:txBody>
          <a:bodyPr anchor="t" rtlCol="false" tIns="0" lIns="0" bIns="0" rIns="0">
            <a:spAutoFit/>
          </a:bodyPr>
          <a:lstStyle/>
          <a:p>
            <a:pPr algn="ctr">
              <a:lnSpc>
                <a:spcPts val="10199"/>
              </a:lnSpc>
            </a:pPr>
            <a:r>
              <a:rPr lang="en-US" sz="9999" spc="-999">
                <a:solidFill>
                  <a:srgbClr val="2E2E2E"/>
                </a:solidFill>
                <a:latin typeface="CYN Piatakin"/>
              </a:rPr>
              <a:t>FUNGSI AKTIVASI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sp>
        <p:nvSpPr>
          <p:cNvPr name="Freeform 2" id="2"/>
          <p:cNvSpPr/>
          <p:nvPr/>
        </p:nvSpPr>
        <p:spPr>
          <a:xfrm flipH="false" flipV="false" rot="0">
            <a:off x="11508632" y="6165047"/>
            <a:ext cx="8930477" cy="7401133"/>
          </a:xfrm>
          <a:custGeom>
            <a:avLst/>
            <a:gdLst/>
            <a:ahLst/>
            <a:cxnLst/>
            <a:rect r="r" b="b" t="t" l="l"/>
            <a:pathLst>
              <a:path h="7401133" w="8930477">
                <a:moveTo>
                  <a:pt x="0" y="0"/>
                </a:moveTo>
                <a:lnTo>
                  <a:pt x="8930478" y="0"/>
                </a:lnTo>
                <a:lnTo>
                  <a:pt x="8930478" y="7401133"/>
                </a:lnTo>
                <a:lnTo>
                  <a:pt x="0" y="7401133"/>
                </a:lnTo>
                <a:lnTo>
                  <a:pt x="0" y="0"/>
                </a:lnTo>
                <a:close/>
              </a:path>
            </a:pathLst>
          </a:custGeom>
          <a:blipFill>
            <a:blip r:embed="rId2"/>
            <a:stretch>
              <a:fillRect l="0" t="0" r="0" b="0"/>
            </a:stretch>
          </a:blipFill>
        </p:spPr>
      </p:sp>
      <p:grpSp>
        <p:nvGrpSpPr>
          <p:cNvPr name="Group 3" id="3"/>
          <p:cNvGrpSpPr/>
          <p:nvPr/>
        </p:nvGrpSpPr>
        <p:grpSpPr>
          <a:xfrm rot="0">
            <a:off x="6859456" y="1947325"/>
            <a:ext cx="10854426" cy="5819784"/>
            <a:chOff x="0" y="0"/>
            <a:chExt cx="14472568" cy="7759712"/>
          </a:xfrm>
        </p:grpSpPr>
        <p:pic>
          <p:nvPicPr>
            <p:cNvPr name="Picture 4" id="4"/>
            <p:cNvPicPr>
              <a:picLocks noChangeAspect="true"/>
            </p:cNvPicPr>
            <p:nvPr/>
          </p:nvPicPr>
          <p:blipFill>
            <a:blip r:embed="rId3"/>
            <a:srcRect l="7881" t="0" r="7881" b="0"/>
            <a:stretch>
              <a:fillRect/>
            </a:stretch>
          </p:blipFill>
          <p:spPr>
            <a:xfrm flipH="false" flipV="false">
              <a:off x="0" y="0"/>
              <a:ext cx="14472568" cy="7759712"/>
            </a:xfrm>
            <a:prstGeom prst="rect">
              <a:avLst/>
            </a:prstGeom>
          </p:spPr>
        </p:pic>
      </p:grpSp>
      <p:sp>
        <p:nvSpPr>
          <p:cNvPr name="Freeform 5" id="5"/>
          <p:cNvSpPr/>
          <p:nvPr/>
        </p:nvSpPr>
        <p:spPr>
          <a:xfrm flipH="false" flipV="false" rot="0">
            <a:off x="5374181" y="8229600"/>
            <a:ext cx="7171765" cy="4114800"/>
          </a:xfrm>
          <a:custGeom>
            <a:avLst/>
            <a:gdLst/>
            <a:ahLst/>
            <a:cxnLst/>
            <a:rect r="r" b="b" t="t" l="l"/>
            <a:pathLst>
              <a:path h="4114800" w="7171765">
                <a:moveTo>
                  <a:pt x="0" y="0"/>
                </a:moveTo>
                <a:lnTo>
                  <a:pt x="7171765" y="0"/>
                </a:lnTo>
                <a:lnTo>
                  <a:pt x="7171765" y="4114800"/>
                </a:lnTo>
                <a:lnTo>
                  <a:pt x="0" y="4114800"/>
                </a:lnTo>
                <a:lnTo>
                  <a:pt x="0" y="0"/>
                </a:lnTo>
                <a:close/>
              </a:path>
            </a:pathLst>
          </a:custGeom>
          <a:blipFill>
            <a:blip r:embed="rId4"/>
            <a:stretch>
              <a:fillRect l="0" t="0" r="0" b="0"/>
            </a:stretch>
          </a:blipFill>
        </p:spPr>
      </p:sp>
      <p:sp>
        <p:nvSpPr>
          <p:cNvPr name="Freeform 6" id="6"/>
          <p:cNvSpPr/>
          <p:nvPr/>
        </p:nvSpPr>
        <p:spPr>
          <a:xfrm flipH="false" flipV="false" rot="3229636">
            <a:off x="16613695" y="1452241"/>
            <a:ext cx="2200375" cy="990169"/>
          </a:xfrm>
          <a:custGeom>
            <a:avLst/>
            <a:gdLst/>
            <a:ahLst/>
            <a:cxnLst/>
            <a:rect r="r" b="b" t="t" l="l"/>
            <a:pathLst>
              <a:path h="990169" w="2200375">
                <a:moveTo>
                  <a:pt x="0" y="0"/>
                </a:moveTo>
                <a:lnTo>
                  <a:pt x="2200375" y="0"/>
                </a:lnTo>
                <a:lnTo>
                  <a:pt x="2200375" y="990169"/>
                </a:lnTo>
                <a:lnTo>
                  <a:pt x="0" y="990169"/>
                </a:lnTo>
                <a:lnTo>
                  <a:pt x="0" y="0"/>
                </a:lnTo>
                <a:close/>
              </a:path>
            </a:pathLst>
          </a:custGeom>
          <a:blipFill>
            <a:blip r:embed="rId5"/>
            <a:stretch>
              <a:fillRect l="0" t="0" r="0" b="0"/>
            </a:stretch>
          </a:blipFill>
        </p:spPr>
      </p:sp>
      <p:sp>
        <p:nvSpPr>
          <p:cNvPr name="TextBox 7" id="7"/>
          <p:cNvSpPr txBox="true"/>
          <p:nvPr/>
        </p:nvSpPr>
        <p:spPr>
          <a:xfrm rot="0">
            <a:off x="1279807" y="2237601"/>
            <a:ext cx="5239586" cy="1651635"/>
          </a:xfrm>
          <a:prstGeom prst="rect">
            <a:avLst/>
          </a:prstGeom>
        </p:spPr>
        <p:txBody>
          <a:bodyPr anchor="t" rtlCol="false" tIns="0" lIns="0" bIns="0" rIns="0">
            <a:spAutoFit/>
          </a:bodyPr>
          <a:lstStyle/>
          <a:p>
            <a:pPr algn="ctr">
              <a:lnSpc>
                <a:spcPts val="6120"/>
              </a:lnSpc>
            </a:pPr>
            <a:r>
              <a:rPr lang="en-US" sz="6000" spc="-600">
                <a:solidFill>
                  <a:srgbClr val="2E2E2E"/>
                </a:solidFill>
                <a:latin typeface="CYN Piatakin"/>
              </a:rPr>
              <a:t>FUNGSI AKTIVASI</a:t>
            </a:r>
          </a:p>
        </p:txBody>
      </p:sp>
      <p:sp>
        <p:nvSpPr>
          <p:cNvPr name="TextBox 8" id="8"/>
          <p:cNvSpPr txBox="true"/>
          <p:nvPr/>
        </p:nvSpPr>
        <p:spPr>
          <a:xfrm rot="0">
            <a:off x="1311848" y="4122570"/>
            <a:ext cx="5207545" cy="2228215"/>
          </a:xfrm>
          <a:prstGeom prst="rect">
            <a:avLst/>
          </a:prstGeom>
        </p:spPr>
        <p:txBody>
          <a:bodyPr anchor="t" rtlCol="false" tIns="0" lIns="0" bIns="0" rIns="0">
            <a:spAutoFit/>
          </a:bodyPr>
          <a:lstStyle/>
          <a:p>
            <a:pPr algn="ctr">
              <a:lnSpc>
                <a:spcPts val="2990"/>
              </a:lnSpc>
            </a:pPr>
            <a:r>
              <a:rPr lang="en-US" sz="2300">
                <a:solidFill>
                  <a:srgbClr val="2E2E2E"/>
                </a:solidFill>
                <a:latin typeface="AC Safe"/>
              </a:rPr>
              <a:t>Fungsi aktivasi merupakan suatu hal yang penting dalam jaringan saraf tiruan untuk menentukan suatu output dari neuron. Kali ini saya menggunakan fungsi aktivasi ReLU dan Softmax</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11" t="-4070" r="-2410" b="-4355"/>
            </a:stretch>
          </a:blipFill>
        </p:spPr>
      </p:sp>
      <p:sp>
        <p:nvSpPr>
          <p:cNvPr name="Freeform 3" id="3"/>
          <p:cNvSpPr/>
          <p:nvPr/>
        </p:nvSpPr>
        <p:spPr>
          <a:xfrm flipH="false" flipV="false" rot="0">
            <a:off x="1383800" y="-632027"/>
            <a:ext cx="16306795" cy="12698917"/>
          </a:xfrm>
          <a:custGeom>
            <a:avLst/>
            <a:gdLst/>
            <a:ahLst/>
            <a:cxnLst/>
            <a:rect r="r" b="b" t="t" l="l"/>
            <a:pathLst>
              <a:path h="12698917" w="16306795">
                <a:moveTo>
                  <a:pt x="0" y="0"/>
                </a:moveTo>
                <a:lnTo>
                  <a:pt x="16306795" y="0"/>
                </a:lnTo>
                <a:lnTo>
                  <a:pt x="16306795" y="12698916"/>
                </a:lnTo>
                <a:lnTo>
                  <a:pt x="0" y="12698916"/>
                </a:lnTo>
                <a:lnTo>
                  <a:pt x="0" y="0"/>
                </a:lnTo>
                <a:close/>
              </a:path>
            </a:pathLst>
          </a:custGeom>
          <a:blipFill>
            <a:blip r:embed="rId3"/>
            <a:stretch>
              <a:fillRect l="0" t="0" r="0" b="0"/>
            </a:stretch>
          </a:blipFill>
        </p:spPr>
      </p:sp>
      <p:sp>
        <p:nvSpPr>
          <p:cNvPr name="Freeform 4" id="4"/>
          <p:cNvSpPr/>
          <p:nvPr/>
        </p:nvSpPr>
        <p:spPr>
          <a:xfrm flipH="false" flipV="false" rot="-508220">
            <a:off x="4138065" y="3105591"/>
            <a:ext cx="10011870" cy="3404036"/>
          </a:xfrm>
          <a:custGeom>
            <a:avLst/>
            <a:gdLst/>
            <a:ahLst/>
            <a:cxnLst/>
            <a:rect r="r" b="b" t="t" l="l"/>
            <a:pathLst>
              <a:path h="3404036" w="10011870">
                <a:moveTo>
                  <a:pt x="0" y="0"/>
                </a:moveTo>
                <a:lnTo>
                  <a:pt x="10011870" y="0"/>
                </a:lnTo>
                <a:lnTo>
                  <a:pt x="10011870" y="3404036"/>
                </a:lnTo>
                <a:lnTo>
                  <a:pt x="0" y="3404036"/>
                </a:lnTo>
                <a:lnTo>
                  <a:pt x="0" y="0"/>
                </a:lnTo>
                <a:close/>
              </a:path>
            </a:pathLst>
          </a:custGeom>
          <a:blipFill>
            <a:blip r:embed="rId4"/>
            <a:stretch>
              <a:fillRect l="0" t="0" r="0" b="0"/>
            </a:stretch>
          </a:blipFill>
        </p:spPr>
      </p:sp>
      <p:sp>
        <p:nvSpPr>
          <p:cNvPr name="TextBox 5" id="5"/>
          <p:cNvSpPr txBox="true"/>
          <p:nvPr/>
        </p:nvSpPr>
        <p:spPr>
          <a:xfrm rot="-259108">
            <a:off x="5299006" y="3609612"/>
            <a:ext cx="7532181" cy="2724149"/>
          </a:xfrm>
          <a:prstGeom prst="rect">
            <a:avLst/>
          </a:prstGeom>
        </p:spPr>
        <p:txBody>
          <a:bodyPr anchor="t" rtlCol="false" tIns="0" lIns="0" bIns="0" rIns="0">
            <a:spAutoFit/>
          </a:bodyPr>
          <a:lstStyle/>
          <a:p>
            <a:pPr algn="ctr">
              <a:lnSpc>
                <a:spcPts val="10199"/>
              </a:lnSpc>
            </a:pPr>
            <a:r>
              <a:rPr lang="en-US" sz="9999" spc="-999">
                <a:solidFill>
                  <a:srgbClr val="2E2E2E"/>
                </a:solidFill>
                <a:latin typeface="CYN Piatakin"/>
              </a:rPr>
              <a:t>HIDDEN LAYER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sp>
        <p:nvSpPr>
          <p:cNvPr name="Freeform 2" id="2"/>
          <p:cNvSpPr/>
          <p:nvPr/>
        </p:nvSpPr>
        <p:spPr>
          <a:xfrm flipH="false" flipV="false" rot="0">
            <a:off x="7805422" y="4687549"/>
            <a:ext cx="14533510" cy="8229600"/>
          </a:xfrm>
          <a:custGeom>
            <a:avLst/>
            <a:gdLst/>
            <a:ahLst/>
            <a:cxnLst/>
            <a:rect r="r" b="b" t="t" l="l"/>
            <a:pathLst>
              <a:path h="8229600" w="14533510">
                <a:moveTo>
                  <a:pt x="0" y="0"/>
                </a:moveTo>
                <a:lnTo>
                  <a:pt x="14533510" y="0"/>
                </a:lnTo>
                <a:lnTo>
                  <a:pt x="1453351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0334276">
            <a:off x="-2332084" y="-453580"/>
            <a:ext cx="4664168" cy="11660420"/>
          </a:xfrm>
          <a:custGeom>
            <a:avLst/>
            <a:gdLst/>
            <a:ahLst/>
            <a:cxnLst/>
            <a:rect r="r" b="b" t="t" l="l"/>
            <a:pathLst>
              <a:path h="11660420" w="4664168">
                <a:moveTo>
                  <a:pt x="0" y="0"/>
                </a:moveTo>
                <a:lnTo>
                  <a:pt x="4664168" y="0"/>
                </a:lnTo>
                <a:lnTo>
                  <a:pt x="4664168" y="11660421"/>
                </a:lnTo>
                <a:lnTo>
                  <a:pt x="0" y="11660421"/>
                </a:lnTo>
                <a:lnTo>
                  <a:pt x="0" y="0"/>
                </a:lnTo>
                <a:close/>
              </a:path>
            </a:pathLst>
          </a:custGeom>
          <a:blipFill>
            <a:blip r:embed="rId3"/>
            <a:stretch>
              <a:fillRect l="0" t="0" r="0" b="0"/>
            </a:stretch>
          </a:blipFill>
        </p:spPr>
      </p:sp>
      <p:grpSp>
        <p:nvGrpSpPr>
          <p:cNvPr name="Group 4" id="4"/>
          <p:cNvGrpSpPr/>
          <p:nvPr/>
        </p:nvGrpSpPr>
        <p:grpSpPr>
          <a:xfrm rot="0">
            <a:off x="2899337" y="3892218"/>
            <a:ext cx="6367381" cy="7049602"/>
            <a:chOff x="0" y="0"/>
            <a:chExt cx="1677006" cy="1856685"/>
          </a:xfrm>
        </p:grpSpPr>
        <p:sp>
          <p:nvSpPr>
            <p:cNvPr name="Freeform 5" id="5"/>
            <p:cNvSpPr/>
            <p:nvPr/>
          </p:nvSpPr>
          <p:spPr>
            <a:xfrm flipH="false" flipV="false" rot="0">
              <a:off x="0" y="0"/>
              <a:ext cx="1677006" cy="1856685"/>
            </a:xfrm>
            <a:custGeom>
              <a:avLst/>
              <a:gdLst/>
              <a:ahLst/>
              <a:cxnLst/>
              <a:rect r="r" b="b" t="t" l="l"/>
              <a:pathLst>
                <a:path h="1856685" w="1677006">
                  <a:moveTo>
                    <a:pt x="0" y="0"/>
                  </a:moveTo>
                  <a:lnTo>
                    <a:pt x="1677006" y="0"/>
                  </a:lnTo>
                  <a:lnTo>
                    <a:pt x="1677006" y="1856685"/>
                  </a:lnTo>
                  <a:lnTo>
                    <a:pt x="0" y="1856685"/>
                  </a:lnTo>
                  <a:close/>
                </a:path>
              </a:pathLst>
            </a:custGeom>
            <a:solidFill>
              <a:srgbClr val="FFFFFF"/>
            </a:solidFill>
          </p:spPr>
        </p:sp>
        <p:sp>
          <p:nvSpPr>
            <p:cNvPr name="TextBox 6" id="6"/>
            <p:cNvSpPr txBox="true"/>
            <p:nvPr/>
          </p:nvSpPr>
          <p:spPr>
            <a:xfrm>
              <a:off x="0" y="-38100"/>
              <a:ext cx="1677006" cy="1894785"/>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10545220" y="859671"/>
            <a:ext cx="6367381" cy="7049602"/>
            <a:chOff x="0" y="0"/>
            <a:chExt cx="1677006" cy="1856685"/>
          </a:xfrm>
        </p:grpSpPr>
        <p:sp>
          <p:nvSpPr>
            <p:cNvPr name="Freeform 8" id="8"/>
            <p:cNvSpPr/>
            <p:nvPr/>
          </p:nvSpPr>
          <p:spPr>
            <a:xfrm flipH="false" flipV="false" rot="0">
              <a:off x="0" y="0"/>
              <a:ext cx="1677006" cy="1856685"/>
            </a:xfrm>
            <a:custGeom>
              <a:avLst/>
              <a:gdLst/>
              <a:ahLst/>
              <a:cxnLst/>
              <a:rect r="r" b="b" t="t" l="l"/>
              <a:pathLst>
                <a:path h="1856685" w="1677006">
                  <a:moveTo>
                    <a:pt x="0" y="0"/>
                  </a:moveTo>
                  <a:lnTo>
                    <a:pt x="1677006" y="0"/>
                  </a:lnTo>
                  <a:lnTo>
                    <a:pt x="1677006" y="1856685"/>
                  </a:lnTo>
                  <a:lnTo>
                    <a:pt x="0" y="1856685"/>
                  </a:lnTo>
                  <a:close/>
                </a:path>
              </a:pathLst>
            </a:custGeom>
            <a:solidFill>
              <a:srgbClr val="FFFFFF"/>
            </a:solidFill>
          </p:spPr>
        </p:sp>
        <p:sp>
          <p:nvSpPr>
            <p:cNvPr name="TextBox 9" id="9"/>
            <p:cNvSpPr txBox="true"/>
            <p:nvPr/>
          </p:nvSpPr>
          <p:spPr>
            <a:xfrm>
              <a:off x="0" y="-38100"/>
              <a:ext cx="1677006" cy="1894785"/>
            </a:xfrm>
            <a:prstGeom prst="rect">
              <a:avLst/>
            </a:prstGeom>
          </p:spPr>
          <p:txBody>
            <a:bodyPr anchor="ctr" rtlCol="false" tIns="50800" lIns="50800" bIns="50800" rIns="50800"/>
            <a:lstStyle/>
            <a:p>
              <a:pPr algn="ctr">
                <a:lnSpc>
                  <a:spcPts val="2100"/>
                </a:lnSpc>
              </a:pPr>
            </a:p>
          </p:txBody>
        </p:sp>
      </p:grpSp>
      <p:sp>
        <p:nvSpPr>
          <p:cNvPr name="Freeform 10" id="10"/>
          <p:cNvSpPr/>
          <p:nvPr/>
        </p:nvSpPr>
        <p:spPr>
          <a:xfrm flipH="false" flipV="false" rot="0">
            <a:off x="-2091490" y="7353591"/>
            <a:ext cx="4866968" cy="4114800"/>
          </a:xfrm>
          <a:custGeom>
            <a:avLst/>
            <a:gdLst/>
            <a:ahLst/>
            <a:cxnLst/>
            <a:rect r="r" b="b" t="t" l="l"/>
            <a:pathLst>
              <a:path h="4114800" w="4866968">
                <a:moveTo>
                  <a:pt x="0" y="0"/>
                </a:moveTo>
                <a:lnTo>
                  <a:pt x="4866968" y="0"/>
                </a:lnTo>
                <a:lnTo>
                  <a:pt x="48669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189522" y="9368189"/>
            <a:ext cx="6984214" cy="1737323"/>
          </a:xfrm>
          <a:custGeom>
            <a:avLst/>
            <a:gdLst/>
            <a:ahLst/>
            <a:cxnLst/>
            <a:rect r="r" b="b" t="t" l="l"/>
            <a:pathLst>
              <a:path h="1737323" w="6984214">
                <a:moveTo>
                  <a:pt x="0" y="0"/>
                </a:moveTo>
                <a:lnTo>
                  <a:pt x="6984215" y="0"/>
                </a:lnTo>
                <a:lnTo>
                  <a:pt x="6984215" y="1737323"/>
                </a:lnTo>
                <a:lnTo>
                  <a:pt x="0" y="1737323"/>
                </a:lnTo>
                <a:lnTo>
                  <a:pt x="0" y="0"/>
                </a:lnTo>
                <a:close/>
              </a:path>
            </a:pathLst>
          </a:custGeom>
          <a:blipFill>
            <a:blip r:embed="rId6"/>
            <a:stretch>
              <a:fillRect l="0" t="0" r="0" b="0"/>
            </a:stretch>
          </a:blipFill>
        </p:spPr>
      </p:sp>
      <p:grpSp>
        <p:nvGrpSpPr>
          <p:cNvPr name="Group 12" id="12"/>
          <p:cNvGrpSpPr/>
          <p:nvPr/>
        </p:nvGrpSpPr>
        <p:grpSpPr>
          <a:xfrm rot="0">
            <a:off x="10028753" y="641927"/>
            <a:ext cx="7935397" cy="7267346"/>
            <a:chOff x="0" y="0"/>
            <a:chExt cx="982608" cy="899886"/>
          </a:xfrm>
        </p:grpSpPr>
        <p:sp>
          <p:nvSpPr>
            <p:cNvPr name="Freeform 13" id="13"/>
            <p:cNvSpPr/>
            <p:nvPr/>
          </p:nvSpPr>
          <p:spPr>
            <a:xfrm flipH="false" flipV="false" rot="0">
              <a:off x="0" y="0"/>
              <a:ext cx="982608" cy="899886"/>
            </a:xfrm>
            <a:custGeom>
              <a:avLst/>
              <a:gdLst/>
              <a:ahLst/>
              <a:cxnLst/>
              <a:rect r="r" b="b" t="t" l="l"/>
              <a:pathLst>
                <a:path h="899886" w="982608">
                  <a:moveTo>
                    <a:pt x="0" y="0"/>
                  </a:moveTo>
                  <a:lnTo>
                    <a:pt x="982608" y="0"/>
                  </a:lnTo>
                  <a:lnTo>
                    <a:pt x="982608" y="899886"/>
                  </a:lnTo>
                  <a:lnTo>
                    <a:pt x="0" y="899886"/>
                  </a:lnTo>
                  <a:close/>
                </a:path>
              </a:pathLst>
            </a:custGeom>
            <a:blipFill>
              <a:blip r:embed="rId7"/>
              <a:stretch>
                <a:fillRect l="-101" t="0" r="-101" b="0"/>
              </a:stretch>
            </a:blipFill>
          </p:spPr>
        </p:sp>
      </p:grpSp>
      <p:sp>
        <p:nvSpPr>
          <p:cNvPr name="TextBox 14" id="14"/>
          <p:cNvSpPr txBox="true"/>
          <p:nvPr/>
        </p:nvSpPr>
        <p:spPr>
          <a:xfrm rot="-194347">
            <a:off x="1455684" y="796021"/>
            <a:ext cx="7871204" cy="2472690"/>
          </a:xfrm>
          <a:prstGeom prst="rect">
            <a:avLst/>
          </a:prstGeom>
        </p:spPr>
        <p:txBody>
          <a:bodyPr anchor="t" rtlCol="false" tIns="0" lIns="0" bIns="0" rIns="0">
            <a:spAutoFit/>
          </a:bodyPr>
          <a:lstStyle/>
          <a:p>
            <a:pPr algn="ctr">
              <a:lnSpc>
                <a:spcPts val="9180"/>
              </a:lnSpc>
            </a:pPr>
            <a:r>
              <a:rPr lang="en-US" sz="9000" spc="-900">
                <a:solidFill>
                  <a:srgbClr val="2E2E2E"/>
                </a:solidFill>
                <a:latin typeface="CYN Piatakin"/>
              </a:rPr>
              <a:t>HIDDEN </a:t>
            </a:r>
          </a:p>
          <a:p>
            <a:pPr algn="ctr">
              <a:lnSpc>
                <a:spcPts val="9180"/>
              </a:lnSpc>
            </a:pPr>
            <a:r>
              <a:rPr lang="en-US" sz="9000" spc="-900">
                <a:solidFill>
                  <a:srgbClr val="2E2E2E"/>
                </a:solidFill>
                <a:latin typeface="CYN Piatakin"/>
              </a:rPr>
              <a:t>LAYER</a:t>
            </a:r>
          </a:p>
        </p:txBody>
      </p:sp>
      <p:sp>
        <p:nvSpPr>
          <p:cNvPr name="TextBox 15" id="15"/>
          <p:cNvSpPr txBox="true"/>
          <p:nvPr/>
        </p:nvSpPr>
        <p:spPr>
          <a:xfrm rot="0">
            <a:off x="3736632" y="5114925"/>
            <a:ext cx="4692792" cy="1485265"/>
          </a:xfrm>
          <a:prstGeom prst="rect">
            <a:avLst/>
          </a:prstGeom>
        </p:spPr>
        <p:txBody>
          <a:bodyPr anchor="t" rtlCol="false" tIns="0" lIns="0" bIns="0" rIns="0">
            <a:spAutoFit/>
          </a:bodyPr>
          <a:lstStyle/>
          <a:p>
            <a:pPr algn="ctr">
              <a:lnSpc>
                <a:spcPts val="2990"/>
              </a:lnSpc>
            </a:pPr>
            <a:r>
              <a:rPr lang="en-US" sz="2300">
                <a:solidFill>
                  <a:srgbClr val="2E2E2E"/>
                </a:solidFill>
                <a:latin typeface="AC Safe"/>
              </a:rPr>
              <a:t>Hidden layer : lapisan ini melakukan transformasi pada data input melalui koneksi tertimbang antara node-node. </a:t>
            </a:r>
          </a:p>
        </p:txBody>
      </p:sp>
      <p:sp>
        <p:nvSpPr>
          <p:cNvPr name="TextBox 16" id="16"/>
          <p:cNvSpPr txBox="true"/>
          <p:nvPr/>
        </p:nvSpPr>
        <p:spPr>
          <a:xfrm rot="0">
            <a:off x="3736632" y="7471946"/>
            <a:ext cx="4692792" cy="1130934"/>
          </a:xfrm>
          <a:prstGeom prst="rect">
            <a:avLst/>
          </a:prstGeom>
        </p:spPr>
        <p:txBody>
          <a:bodyPr anchor="t" rtlCol="false" tIns="0" lIns="0" bIns="0" rIns="0">
            <a:spAutoFit/>
          </a:bodyPr>
          <a:lstStyle/>
          <a:p>
            <a:pPr algn="ctr">
              <a:lnSpc>
                <a:spcPts val="2210"/>
              </a:lnSpc>
            </a:pPr>
            <a:r>
              <a:rPr lang="en-US" sz="1700">
                <a:solidFill>
                  <a:srgbClr val="2E2E2E"/>
                </a:solidFill>
                <a:latin typeface="CYN Piatakin Bold"/>
              </a:rPr>
              <a:t>CONV2D (32, (3,3)</a:t>
            </a:r>
          </a:p>
          <a:p>
            <a:pPr algn="ctr">
              <a:lnSpc>
                <a:spcPts val="2210"/>
              </a:lnSpc>
            </a:pPr>
            <a:r>
              <a:rPr lang="en-US" sz="1700">
                <a:solidFill>
                  <a:srgbClr val="2E2E2E"/>
                </a:solidFill>
                <a:latin typeface="CYN Piatakin Bold"/>
              </a:rPr>
              <a:t>MAXPOOLING2D (2, 2)</a:t>
            </a:r>
          </a:p>
          <a:p>
            <a:pPr algn="ctr">
              <a:lnSpc>
                <a:spcPts val="2210"/>
              </a:lnSpc>
            </a:pPr>
            <a:r>
              <a:rPr lang="en-US" sz="1700">
                <a:solidFill>
                  <a:srgbClr val="2E2E2E"/>
                </a:solidFill>
                <a:latin typeface="CYN Piatakin Bold"/>
              </a:rPr>
              <a:t>CONV2D (64, (3, 3)</a:t>
            </a:r>
          </a:p>
          <a:p>
            <a:pPr algn="ctr">
              <a:lnSpc>
                <a:spcPts val="2210"/>
              </a:lnSpc>
            </a:pPr>
            <a:r>
              <a:rPr lang="en-US" sz="1700">
                <a:solidFill>
                  <a:srgbClr val="2E2E2E"/>
                </a:solidFill>
                <a:latin typeface="CYN Piatakin Bold"/>
              </a:rPr>
              <a:t>MAXPOOLIN2D (2, 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11" t="-4070" r="-2410" b="-4355"/>
            </a:stretch>
          </a:blipFill>
        </p:spPr>
      </p:sp>
      <p:sp>
        <p:nvSpPr>
          <p:cNvPr name="Freeform 3" id="3"/>
          <p:cNvSpPr/>
          <p:nvPr/>
        </p:nvSpPr>
        <p:spPr>
          <a:xfrm flipH="false" flipV="false" rot="0">
            <a:off x="1383800" y="-632027"/>
            <a:ext cx="16306795" cy="12698917"/>
          </a:xfrm>
          <a:custGeom>
            <a:avLst/>
            <a:gdLst/>
            <a:ahLst/>
            <a:cxnLst/>
            <a:rect r="r" b="b" t="t" l="l"/>
            <a:pathLst>
              <a:path h="12698917" w="16306795">
                <a:moveTo>
                  <a:pt x="0" y="0"/>
                </a:moveTo>
                <a:lnTo>
                  <a:pt x="16306795" y="0"/>
                </a:lnTo>
                <a:lnTo>
                  <a:pt x="16306795" y="12698916"/>
                </a:lnTo>
                <a:lnTo>
                  <a:pt x="0" y="12698916"/>
                </a:lnTo>
                <a:lnTo>
                  <a:pt x="0" y="0"/>
                </a:lnTo>
                <a:close/>
              </a:path>
            </a:pathLst>
          </a:custGeom>
          <a:blipFill>
            <a:blip r:embed="rId3"/>
            <a:stretch>
              <a:fillRect l="0" t="0" r="0" b="0"/>
            </a:stretch>
          </a:blipFill>
        </p:spPr>
      </p:sp>
      <p:sp>
        <p:nvSpPr>
          <p:cNvPr name="Freeform 4" id="4"/>
          <p:cNvSpPr/>
          <p:nvPr/>
        </p:nvSpPr>
        <p:spPr>
          <a:xfrm flipH="false" flipV="false" rot="-508220">
            <a:off x="4138065" y="3105591"/>
            <a:ext cx="10011870" cy="3404036"/>
          </a:xfrm>
          <a:custGeom>
            <a:avLst/>
            <a:gdLst/>
            <a:ahLst/>
            <a:cxnLst/>
            <a:rect r="r" b="b" t="t" l="l"/>
            <a:pathLst>
              <a:path h="3404036" w="10011870">
                <a:moveTo>
                  <a:pt x="0" y="0"/>
                </a:moveTo>
                <a:lnTo>
                  <a:pt x="10011870" y="0"/>
                </a:lnTo>
                <a:lnTo>
                  <a:pt x="10011870" y="3404036"/>
                </a:lnTo>
                <a:lnTo>
                  <a:pt x="0" y="3404036"/>
                </a:lnTo>
                <a:lnTo>
                  <a:pt x="0" y="0"/>
                </a:lnTo>
                <a:close/>
              </a:path>
            </a:pathLst>
          </a:custGeom>
          <a:blipFill>
            <a:blip r:embed="rId4"/>
            <a:stretch>
              <a:fillRect l="0" t="0" r="0" b="0"/>
            </a:stretch>
          </a:blipFill>
        </p:spPr>
      </p:sp>
      <p:sp>
        <p:nvSpPr>
          <p:cNvPr name="TextBox 5" id="5"/>
          <p:cNvSpPr txBox="true"/>
          <p:nvPr/>
        </p:nvSpPr>
        <p:spPr>
          <a:xfrm rot="-259108">
            <a:off x="5299006" y="3609612"/>
            <a:ext cx="7532181" cy="2724149"/>
          </a:xfrm>
          <a:prstGeom prst="rect">
            <a:avLst/>
          </a:prstGeom>
        </p:spPr>
        <p:txBody>
          <a:bodyPr anchor="t" rtlCol="false" tIns="0" lIns="0" bIns="0" rIns="0">
            <a:spAutoFit/>
          </a:bodyPr>
          <a:lstStyle/>
          <a:p>
            <a:pPr algn="ctr">
              <a:lnSpc>
                <a:spcPts val="10199"/>
              </a:lnSpc>
            </a:pPr>
            <a:r>
              <a:rPr lang="en-US" sz="9999" spc="-999">
                <a:solidFill>
                  <a:srgbClr val="2E2E2E"/>
                </a:solidFill>
                <a:latin typeface="CYN Piatakin"/>
              </a:rPr>
              <a:t>HIDDEN NODE PER LAYER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22" r="0" b="-1222"/>
            </a:stretch>
          </a:blipFill>
        </p:spPr>
      </p:sp>
      <p:graphicFrame>
        <p:nvGraphicFramePr>
          <p:cNvPr name="Table 3" id="3"/>
          <p:cNvGraphicFramePr>
            <a:graphicFrameLocks noGrp="true"/>
          </p:cNvGraphicFramePr>
          <p:nvPr/>
        </p:nvGraphicFramePr>
        <p:xfrm>
          <a:off x="5565773" y="1981740"/>
          <a:ext cx="6382890" cy="7362825"/>
        </p:xfrm>
        <a:graphic>
          <a:graphicData uri="http://schemas.openxmlformats.org/drawingml/2006/table">
            <a:tbl>
              <a:tblPr/>
              <a:tblGrid>
                <a:gridCol w="959211"/>
                <a:gridCol w="5423680"/>
              </a:tblGrid>
              <a:tr h="736282">
                <a:tc>
                  <a:txBody>
                    <a:bodyPr anchor="t" rtlCol="false"/>
                    <a:lstStyle/>
                    <a:p>
                      <a:pPr algn="ctr">
                        <a:lnSpc>
                          <a:spcPts val="2379"/>
                        </a:lnSpc>
                        <a:defRPr/>
                      </a:pPr>
                      <a:r>
                        <a:rPr lang="en-US" sz="1699">
                          <a:solidFill>
                            <a:srgbClr val="C9C9C9"/>
                          </a:solidFill>
                          <a:latin typeface="AC Safe Bold"/>
                        </a:rPr>
                        <a:t>01</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c>
                  <a:txBody>
                    <a:bodyPr anchor="t" rtlCol="false"/>
                    <a:lstStyle/>
                    <a:p>
                      <a:pPr algn="l">
                        <a:lnSpc>
                          <a:spcPts val="2379"/>
                        </a:lnSpc>
                        <a:defRPr/>
                      </a:pPr>
                      <a:r>
                        <a:rPr lang="en-US" sz="1699">
                          <a:solidFill>
                            <a:srgbClr val="C9C9C9"/>
                          </a:solidFill>
                          <a:latin typeface="AC Safe Bold"/>
                        </a:rPr>
                        <a:t>Jenis Kasus</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r>
              <a:tr h="736282">
                <a:tc>
                  <a:txBody>
                    <a:bodyPr anchor="t" rtlCol="false"/>
                    <a:lstStyle/>
                    <a:p>
                      <a:pPr algn="ctr">
                        <a:lnSpc>
                          <a:spcPts val="2379"/>
                        </a:lnSpc>
                        <a:defRPr/>
                      </a:pPr>
                      <a:r>
                        <a:rPr lang="en-US" sz="1699">
                          <a:solidFill>
                            <a:srgbClr val="C9C9C9"/>
                          </a:solidFill>
                          <a:latin typeface="AC Safe Bold"/>
                        </a:rPr>
                        <a:t>02</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c>
                  <a:txBody>
                    <a:bodyPr anchor="t" rtlCol="false"/>
                    <a:lstStyle/>
                    <a:p>
                      <a:pPr algn="l">
                        <a:lnSpc>
                          <a:spcPts val="2379"/>
                        </a:lnSpc>
                        <a:defRPr/>
                      </a:pPr>
                      <a:r>
                        <a:rPr lang="en-US" sz="1699">
                          <a:solidFill>
                            <a:srgbClr val="C9C9C9"/>
                          </a:solidFill>
                          <a:latin typeface="AC Safe Bold"/>
                        </a:rPr>
                        <a:t>Dataset</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r>
              <a:tr h="736282">
                <a:tc>
                  <a:txBody>
                    <a:bodyPr anchor="t" rtlCol="false"/>
                    <a:lstStyle/>
                    <a:p>
                      <a:pPr algn="ctr">
                        <a:lnSpc>
                          <a:spcPts val="2379"/>
                        </a:lnSpc>
                        <a:defRPr/>
                      </a:pPr>
                      <a:r>
                        <a:rPr lang="en-US" sz="1699">
                          <a:solidFill>
                            <a:srgbClr val="C9C9C9"/>
                          </a:solidFill>
                          <a:latin typeface="AC Safe Bold"/>
                        </a:rPr>
                        <a:t>03</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c>
                  <a:txBody>
                    <a:bodyPr anchor="t" rtlCol="false"/>
                    <a:lstStyle/>
                    <a:p>
                      <a:pPr algn="l">
                        <a:lnSpc>
                          <a:spcPts val="2379"/>
                        </a:lnSpc>
                        <a:defRPr/>
                      </a:pPr>
                      <a:r>
                        <a:rPr lang="en-US" sz="1699">
                          <a:solidFill>
                            <a:srgbClr val="C9C9C9"/>
                          </a:solidFill>
                          <a:latin typeface="AC Safe Bold"/>
                        </a:rPr>
                        <a:t>Fitur</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r>
              <a:tr h="736282">
                <a:tc>
                  <a:txBody>
                    <a:bodyPr anchor="t" rtlCol="false"/>
                    <a:lstStyle/>
                    <a:p>
                      <a:pPr algn="ctr">
                        <a:lnSpc>
                          <a:spcPts val="2379"/>
                        </a:lnSpc>
                        <a:defRPr/>
                      </a:pPr>
                      <a:r>
                        <a:rPr lang="en-US" sz="1699">
                          <a:solidFill>
                            <a:srgbClr val="C9C9C9"/>
                          </a:solidFill>
                          <a:latin typeface="AC Safe Bold"/>
                        </a:rPr>
                        <a:t>04</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c>
                  <a:txBody>
                    <a:bodyPr anchor="t" rtlCol="false"/>
                    <a:lstStyle/>
                    <a:p>
                      <a:pPr algn="l">
                        <a:lnSpc>
                          <a:spcPts val="2379"/>
                        </a:lnSpc>
                        <a:defRPr/>
                      </a:pPr>
                      <a:r>
                        <a:rPr lang="en-US" sz="1699">
                          <a:solidFill>
                            <a:srgbClr val="C9C9C9"/>
                          </a:solidFill>
                          <a:latin typeface="AC Safe Bold"/>
                        </a:rPr>
                        <a:t>Label</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r>
              <a:tr h="736282">
                <a:tc>
                  <a:txBody>
                    <a:bodyPr anchor="t" rtlCol="false"/>
                    <a:lstStyle/>
                    <a:p>
                      <a:pPr algn="ctr">
                        <a:lnSpc>
                          <a:spcPts val="2379"/>
                        </a:lnSpc>
                        <a:defRPr/>
                      </a:pPr>
                      <a:r>
                        <a:rPr lang="en-US" sz="1699">
                          <a:solidFill>
                            <a:srgbClr val="C9C9C9"/>
                          </a:solidFill>
                          <a:latin typeface="AC Safe Bold"/>
                        </a:rPr>
                        <a:t>05</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c>
                  <a:txBody>
                    <a:bodyPr anchor="t" rtlCol="false"/>
                    <a:lstStyle/>
                    <a:p>
                      <a:pPr algn="l">
                        <a:lnSpc>
                          <a:spcPts val="2379"/>
                        </a:lnSpc>
                        <a:defRPr/>
                      </a:pPr>
                      <a:r>
                        <a:rPr lang="en-US" sz="1699">
                          <a:solidFill>
                            <a:srgbClr val="C9C9C9"/>
                          </a:solidFill>
                          <a:latin typeface="AC Safe Bold"/>
                        </a:rPr>
                        <a:t>Jenis Jaringan Saraf Tiruan</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r>
              <a:tr h="736282">
                <a:tc>
                  <a:txBody>
                    <a:bodyPr anchor="t" rtlCol="false"/>
                    <a:lstStyle/>
                    <a:p>
                      <a:pPr algn="ctr">
                        <a:lnSpc>
                          <a:spcPts val="2379"/>
                        </a:lnSpc>
                        <a:defRPr/>
                      </a:pPr>
                      <a:r>
                        <a:rPr lang="en-US" sz="1699">
                          <a:solidFill>
                            <a:srgbClr val="C9C9C9"/>
                          </a:solidFill>
                          <a:latin typeface="AC Safe Bold"/>
                        </a:rPr>
                        <a:t>06</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c>
                  <a:txBody>
                    <a:bodyPr anchor="t" rtlCol="false"/>
                    <a:lstStyle/>
                    <a:p>
                      <a:pPr algn="l">
                        <a:lnSpc>
                          <a:spcPts val="2379"/>
                        </a:lnSpc>
                        <a:defRPr/>
                      </a:pPr>
                      <a:r>
                        <a:rPr lang="en-US" sz="1699">
                          <a:solidFill>
                            <a:srgbClr val="C9C9C9"/>
                          </a:solidFill>
                          <a:latin typeface="AC Safe Bold"/>
                        </a:rPr>
                        <a:t>Optimasi</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r>
              <a:tr h="736282">
                <a:tc>
                  <a:txBody>
                    <a:bodyPr anchor="t" rtlCol="false"/>
                    <a:lstStyle/>
                    <a:p>
                      <a:pPr algn="ctr">
                        <a:lnSpc>
                          <a:spcPts val="2379"/>
                        </a:lnSpc>
                        <a:defRPr/>
                      </a:pPr>
                      <a:r>
                        <a:rPr lang="en-US" sz="1699">
                          <a:solidFill>
                            <a:srgbClr val="C9C9C9"/>
                          </a:solidFill>
                          <a:latin typeface="AC Safe Bold"/>
                        </a:rPr>
                        <a:t>07</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c>
                  <a:txBody>
                    <a:bodyPr anchor="t" rtlCol="false"/>
                    <a:lstStyle/>
                    <a:p>
                      <a:pPr algn="l">
                        <a:lnSpc>
                          <a:spcPts val="2379"/>
                        </a:lnSpc>
                        <a:defRPr/>
                      </a:pPr>
                      <a:r>
                        <a:rPr lang="en-US" sz="1699">
                          <a:solidFill>
                            <a:srgbClr val="C9C9C9"/>
                          </a:solidFill>
                          <a:latin typeface="AC Safe Bold"/>
                        </a:rPr>
                        <a:t>Fungsi Aktivasi</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r>
              <a:tr h="736282">
                <a:tc>
                  <a:txBody>
                    <a:bodyPr anchor="t" rtlCol="false"/>
                    <a:lstStyle/>
                    <a:p>
                      <a:pPr algn="ctr">
                        <a:lnSpc>
                          <a:spcPts val="2379"/>
                        </a:lnSpc>
                        <a:defRPr/>
                      </a:pPr>
                      <a:r>
                        <a:rPr lang="en-US" sz="1699">
                          <a:solidFill>
                            <a:srgbClr val="C9C9C9"/>
                          </a:solidFill>
                          <a:latin typeface="AC Safe Bold"/>
                        </a:rPr>
                        <a:t>08</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c>
                  <a:txBody>
                    <a:bodyPr anchor="t" rtlCol="false"/>
                    <a:lstStyle/>
                    <a:p>
                      <a:pPr algn="l">
                        <a:lnSpc>
                          <a:spcPts val="2379"/>
                        </a:lnSpc>
                        <a:defRPr/>
                      </a:pPr>
                      <a:r>
                        <a:rPr lang="en-US" sz="1699">
                          <a:solidFill>
                            <a:srgbClr val="C9C9C9"/>
                          </a:solidFill>
                          <a:latin typeface="AC Safe Bold"/>
                        </a:rPr>
                        <a:t>Hidden Layer</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r>
              <a:tr h="736282">
                <a:tc>
                  <a:txBody>
                    <a:bodyPr anchor="t" rtlCol="false"/>
                    <a:lstStyle/>
                    <a:p>
                      <a:pPr algn="ctr">
                        <a:lnSpc>
                          <a:spcPts val="2379"/>
                        </a:lnSpc>
                        <a:defRPr/>
                      </a:pPr>
                      <a:r>
                        <a:rPr lang="en-US" sz="1699">
                          <a:solidFill>
                            <a:srgbClr val="C9C9C9"/>
                          </a:solidFill>
                          <a:latin typeface="AC Safe Bold"/>
                        </a:rPr>
                        <a:t>09</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c>
                  <a:txBody>
                    <a:bodyPr anchor="t" rtlCol="false"/>
                    <a:lstStyle/>
                    <a:p>
                      <a:pPr algn="l">
                        <a:lnSpc>
                          <a:spcPts val="2379"/>
                        </a:lnSpc>
                        <a:defRPr/>
                      </a:pPr>
                      <a:r>
                        <a:rPr lang="en-US" sz="1699">
                          <a:solidFill>
                            <a:srgbClr val="C9C9C9"/>
                          </a:solidFill>
                          <a:latin typeface="AC Safe Bold"/>
                        </a:rPr>
                        <a:t>Hidden Note per Layer</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r>
              <a:tr h="736282">
                <a:tc>
                  <a:txBody>
                    <a:bodyPr anchor="t" rtlCol="false"/>
                    <a:lstStyle/>
                    <a:p>
                      <a:pPr algn="ctr">
                        <a:lnSpc>
                          <a:spcPts val="2379"/>
                        </a:lnSpc>
                        <a:defRPr/>
                      </a:pPr>
                      <a:r>
                        <a:rPr lang="en-US" sz="1699">
                          <a:solidFill>
                            <a:srgbClr val="C9C9C9"/>
                          </a:solidFill>
                          <a:latin typeface="AC Safe Bold"/>
                        </a:rPr>
                        <a:t>10</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c>
                  <a:txBody>
                    <a:bodyPr anchor="t" rtlCol="false"/>
                    <a:lstStyle/>
                    <a:p>
                      <a:pPr algn="l">
                        <a:lnSpc>
                          <a:spcPts val="2379"/>
                        </a:lnSpc>
                        <a:defRPr/>
                      </a:pPr>
                      <a:r>
                        <a:rPr lang="en-US" sz="1699">
                          <a:solidFill>
                            <a:srgbClr val="C9C9C9"/>
                          </a:solidFill>
                          <a:latin typeface="AC Safe Bold"/>
                        </a:rPr>
                        <a:t>Bobot (Weight)</a:t>
                      </a:r>
                      <a:endParaRPr lang="en-US" sz="1100"/>
                    </a:p>
                  </a:txBody>
                  <a:tcPr marL="190500" marR="190500" marT="190500" marB="190500" anchor="ctr">
                    <a:lnL cmpd="sng" algn="ctr" cap="flat" w="28575">
                      <a:solidFill>
                        <a:srgbClr val="2E2E2E"/>
                      </a:solidFill>
                      <a:prstDash val="solid"/>
                      <a:round/>
                      <a:headEnd type="none" w="med" len="med"/>
                      <a:tailEnd type="none" w="med" len="med"/>
                    </a:lnL>
                    <a:lnR cmpd="sng" algn="ctr" cap="flat" w="28575">
                      <a:solidFill>
                        <a:srgbClr val="2E2E2E"/>
                      </a:solidFill>
                      <a:prstDash val="solid"/>
                      <a:round/>
                      <a:headEnd type="none" w="med" len="med"/>
                      <a:tailEnd type="none" w="med" len="med"/>
                    </a:lnR>
                    <a:lnT cmpd="sng" algn="ctr" cap="flat" w="28575">
                      <a:solidFill>
                        <a:srgbClr val="2E2E2E"/>
                      </a:solidFill>
                      <a:prstDash val="solid"/>
                      <a:round/>
                      <a:headEnd type="none" w="med" len="med"/>
                      <a:tailEnd type="none" w="med" len="med"/>
                    </a:lnT>
                    <a:lnB cmpd="sng" algn="ctr" cap="flat" w="28575">
                      <a:solidFill>
                        <a:srgbClr val="2E2E2E"/>
                      </a:solidFill>
                      <a:prstDash val="solid"/>
                      <a:round/>
                      <a:headEnd type="none" w="med" len="med"/>
                      <a:tailEnd type="none" w="med" len="med"/>
                    </a:lnB>
                  </a:tcPr>
                </a:tc>
              </a:tr>
            </a:tbl>
          </a:graphicData>
        </a:graphic>
      </p:graphicFrame>
      <p:sp>
        <p:nvSpPr>
          <p:cNvPr name="Freeform 4" id="4"/>
          <p:cNvSpPr/>
          <p:nvPr/>
        </p:nvSpPr>
        <p:spPr>
          <a:xfrm flipH="false" flipV="false" rot="-579397">
            <a:off x="-914700" y="4465294"/>
            <a:ext cx="3347708" cy="1862543"/>
          </a:xfrm>
          <a:custGeom>
            <a:avLst/>
            <a:gdLst/>
            <a:ahLst/>
            <a:cxnLst/>
            <a:rect r="r" b="b" t="t" l="l"/>
            <a:pathLst>
              <a:path h="1862543" w="3347708">
                <a:moveTo>
                  <a:pt x="0" y="0"/>
                </a:moveTo>
                <a:lnTo>
                  <a:pt x="3347708" y="0"/>
                </a:lnTo>
                <a:lnTo>
                  <a:pt x="3347708" y="1862543"/>
                </a:lnTo>
                <a:lnTo>
                  <a:pt x="0" y="18625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5435">
            <a:off x="15175928" y="1508123"/>
            <a:ext cx="4605676" cy="2570805"/>
          </a:xfrm>
          <a:custGeom>
            <a:avLst/>
            <a:gdLst/>
            <a:ahLst/>
            <a:cxnLst/>
            <a:rect r="r" b="b" t="t" l="l"/>
            <a:pathLst>
              <a:path h="2570805" w="4605676">
                <a:moveTo>
                  <a:pt x="0" y="0"/>
                </a:moveTo>
                <a:lnTo>
                  <a:pt x="4605676" y="0"/>
                </a:lnTo>
                <a:lnTo>
                  <a:pt x="4605676" y="2570805"/>
                </a:lnTo>
                <a:lnTo>
                  <a:pt x="0" y="25708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458485">
            <a:off x="4016500" y="602332"/>
            <a:ext cx="8294437" cy="1310640"/>
          </a:xfrm>
          <a:prstGeom prst="rect">
            <a:avLst/>
          </a:prstGeom>
        </p:spPr>
        <p:txBody>
          <a:bodyPr anchor="t" rtlCol="false" tIns="0" lIns="0" bIns="0" rIns="0">
            <a:spAutoFit/>
          </a:bodyPr>
          <a:lstStyle/>
          <a:p>
            <a:pPr algn="ctr">
              <a:lnSpc>
                <a:spcPts val="9180"/>
              </a:lnSpc>
            </a:pPr>
            <a:r>
              <a:rPr lang="en-US" sz="9000" spc="-900">
                <a:solidFill>
                  <a:srgbClr val="C9C9C9"/>
                </a:solidFill>
                <a:latin typeface="CYN Piatakin"/>
              </a:rPr>
              <a:t>DAFTAR ISI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sp>
        <p:nvSpPr>
          <p:cNvPr name="Freeform 2" id="2"/>
          <p:cNvSpPr/>
          <p:nvPr/>
        </p:nvSpPr>
        <p:spPr>
          <a:xfrm flipH="false" flipV="false" rot="0">
            <a:off x="7805422" y="4687549"/>
            <a:ext cx="14533510" cy="8229600"/>
          </a:xfrm>
          <a:custGeom>
            <a:avLst/>
            <a:gdLst/>
            <a:ahLst/>
            <a:cxnLst/>
            <a:rect r="r" b="b" t="t" l="l"/>
            <a:pathLst>
              <a:path h="8229600" w="14533510">
                <a:moveTo>
                  <a:pt x="0" y="0"/>
                </a:moveTo>
                <a:lnTo>
                  <a:pt x="14533510" y="0"/>
                </a:lnTo>
                <a:lnTo>
                  <a:pt x="1453351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0334276">
            <a:off x="-2332084" y="-453580"/>
            <a:ext cx="4664168" cy="11660420"/>
          </a:xfrm>
          <a:custGeom>
            <a:avLst/>
            <a:gdLst/>
            <a:ahLst/>
            <a:cxnLst/>
            <a:rect r="r" b="b" t="t" l="l"/>
            <a:pathLst>
              <a:path h="11660420" w="4664168">
                <a:moveTo>
                  <a:pt x="0" y="0"/>
                </a:moveTo>
                <a:lnTo>
                  <a:pt x="4664168" y="0"/>
                </a:lnTo>
                <a:lnTo>
                  <a:pt x="4664168" y="11660421"/>
                </a:lnTo>
                <a:lnTo>
                  <a:pt x="0" y="11660421"/>
                </a:lnTo>
                <a:lnTo>
                  <a:pt x="0" y="0"/>
                </a:lnTo>
                <a:close/>
              </a:path>
            </a:pathLst>
          </a:custGeom>
          <a:blipFill>
            <a:blip r:embed="rId3"/>
            <a:stretch>
              <a:fillRect l="0" t="0" r="0" b="0"/>
            </a:stretch>
          </a:blipFill>
        </p:spPr>
      </p:sp>
      <p:grpSp>
        <p:nvGrpSpPr>
          <p:cNvPr name="Group 4" id="4"/>
          <p:cNvGrpSpPr/>
          <p:nvPr/>
        </p:nvGrpSpPr>
        <p:grpSpPr>
          <a:xfrm rot="0">
            <a:off x="2899337" y="3892218"/>
            <a:ext cx="6367381" cy="7049602"/>
            <a:chOff x="0" y="0"/>
            <a:chExt cx="1677006" cy="1856685"/>
          </a:xfrm>
        </p:grpSpPr>
        <p:sp>
          <p:nvSpPr>
            <p:cNvPr name="Freeform 5" id="5"/>
            <p:cNvSpPr/>
            <p:nvPr/>
          </p:nvSpPr>
          <p:spPr>
            <a:xfrm flipH="false" flipV="false" rot="0">
              <a:off x="0" y="0"/>
              <a:ext cx="1677006" cy="1856685"/>
            </a:xfrm>
            <a:custGeom>
              <a:avLst/>
              <a:gdLst/>
              <a:ahLst/>
              <a:cxnLst/>
              <a:rect r="r" b="b" t="t" l="l"/>
              <a:pathLst>
                <a:path h="1856685" w="1677006">
                  <a:moveTo>
                    <a:pt x="0" y="0"/>
                  </a:moveTo>
                  <a:lnTo>
                    <a:pt x="1677006" y="0"/>
                  </a:lnTo>
                  <a:lnTo>
                    <a:pt x="1677006" y="1856685"/>
                  </a:lnTo>
                  <a:lnTo>
                    <a:pt x="0" y="1856685"/>
                  </a:lnTo>
                  <a:close/>
                </a:path>
              </a:pathLst>
            </a:custGeom>
            <a:solidFill>
              <a:srgbClr val="FFFFFF"/>
            </a:solidFill>
          </p:spPr>
        </p:sp>
        <p:sp>
          <p:nvSpPr>
            <p:cNvPr name="TextBox 6" id="6"/>
            <p:cNvSpPr txBox="true"/>
            <p:nvPr/>
          </p:nvSpPr>
          <p:spPr>
            <a:xfrm>
              <a:off x="0" y="-38100"/>
              <a:ext cx="1677006" cy="1894785"/>
            </a:xfrm>
            <a:prstGeom prst="rect">
              <a:avLst/>
            </a:prstGeom>
          </p:spPr>
          <p:txBody>
            <a:bodyPr anchor="ctr" rtlCol="false" tIns="50800" lIns="50800" bIns="50800" rIns="50800"/>
            <a:lstStyle/>
            <a:p>
              <a:pPr algn="ctr">
                <a:lnSpc>
                  <a:spcPts val="2100"/>
                </a:lnSpc>
              </a:pPr>
            </a:p>
          </p:txBody>
        </p:sp>
      </p:grpSp>
      <p:sp>
        <p:nvSpPr>
          <p:cNvPr name="Freeform 7" id="7"/>
          <p:cNvSpPr/>
          <p:nvPr/>
        </p:nvSpPr>
        <p:spPr>
          <a:xfrm flipH="false" flipV="false" rot="0">
            <a:off x="-2091490" y="7353591"/>
            <a:ext cx="4866968" cy="4114800"/>
          </a:xfrm>
          <a:custGeom>
            <a:avLst/>
            <a:gdLst/>
            <a:ahLst/>
            <a:cxnLst/>
            <a:rect r="r" b="b" t="t" l="l"/>
            <a:pathLst>
              <a:path h="4114800" w="4866968">
                <a:moveTo>
                  <a:pt x="0" y="0"/>
                </a:moveTo>
                <a:lnTo>
                  <a:pt x="4866968" y="0"/>
                </a:lnTo>
                <a:lnTo>
                  <a:pt x="48669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194347">
            <a:off x="2142139" y="249611"/>
            <a:ext cx="6625521" cy="3050468"/>
          </a:xfrm>
          <a:prstGeom prst="rect">
            <a:avLst/>
          </a:prstGeom>
        </p:spPr>
        <p:txBody>
          <a:bodyPr anchor="t" rtlCol="false" tIns="0" lIns="0" bIns="0" rIns="0">
            <a:spAutoFit/>
          </a:bodyPr>
          <a:lstStyle/>
          <a:p>
            <a:pPr algn="ctr">
              <a:lnSpc>
                <a:spcPts val="7727"/>
              </a:lnSpc>
            </a:pPr>
            <a:r>
              <a:rPr lang="en-US" sz="7575" spc="-757">
                <a:solidFill>
                  <a:srgbClr val="2E2E2E"/>
                </a:solidFill>
                <a:latin typeface="CYN Piatakin"/>
              </a:rPr>
              <a:t>JUMLAH HIDDEN NODE PER LAYER</a:t>
            </a:r>
          </a:p>
        </p:txBody>
      </p:sp>
      <p:sp>
        <p:nvSpPr>
          <p:cNvPr name="Freeform 9" id="9"/>
          <p:cNvSpPr/>
          <p:nvPr/>
        </p:nvSpPr>
        <p:spPr>
          <a:xfrm flipH="false" flipV="false" rot="0">
            <a:off x="13189522" y="9368189"/>
            <a:ext cx="6984214" cy="1737323"/>
          </a:xfrm>
          <a:custGeom>
            <a:avLst/>
            <a:gdLst/>
            <a:ahLst/>
            <a:cxnLst/>
            <a:rect r="r" b="b" t="t" l="l"/>
            <a:pathLst>
              <a:path h="1737323" w="6984214">
                <a:moveTo>
                  <a:pt x="0" y="0"/>
                </a:moveTo>
                <a:lnTo>
                  <a:pt x="6984215" y="0"/>
                </a:lnTo>
                <a:lnTo>
                  <a:pt x="6984215" y="1737323"/>
                </a:lnTo>
                <a:lnTo>
                  <a:pt x="0" y="1737323"/>
                </a:lnTo>
                <a:lnTo>
                  <a:pt x="0" y="0"/>
                </a:lnTo>
                <a:close/>
              </a:path>
            </a:pathLst>
          </a:custGeom>
          <a:blipFill>
            <a:blip r:embed="rId6"/>
            <a:stretch>
              <a:fillRect l="0" t="0" r="0" b="0"/>
            </a:stretch>
          </a:blipFill>
        </p:spPr>
      </p:sp>
      <p:sp>
        <p:nvSpPr>
          <p:cNvPr name="TextBox 10" id="10"/>
          <p:cNvSpPr txBox="true"/>
          <p:nvPr/>
        </p:nvSpPr>
        <p:spPr>
          <a:xfrm rot="0">
            <a:off x="3736632" y="5348056"/>
            <a:ext cx="4692792" cy="742315"/>
          </a:xfrm>
          <a:prstGeom prst="rect">
            <a:avLst/>
          </a:prstGeom>
        </p:spPr>
        <p:txBody>
          <a:bodyPr anchor="t" rtlCol="false" tIns="0" lIns="0" bIns="0" rIns="0">
            <a:spAutoFit/>
          </a:bodyPr>
          <a:lstStyle/>
          <a:p>
            <a:pPr algn="ctr">
              <a:lnSpc>
                <a:spcPts val="2990"/>
              </a:lnSpc>
            </a:pPr>
            <a:r>
              <a:rPr lang="en-US" sz="2300">
                <a:solidFill>
                  <a:srgbClr val="2E2E2E"/>
                </a:solidFill>
                <a:latin typeface="AC Safe"/>
              </a:rPr>
              <a:t>Jumlah hidden node per layer </a:t>
            </a:r>
          </a:p>
          <a:p>
            <a:pPr algn="ctr">
              <a:lnSpc>
                <a:spcPts val="2990"/>
              </a:lnSpc>
            </a:pPr>
            <a:r>
              <a:rPr lang="en-US" sz="2300">
                <a:solidFill>
                  <a:srgbClr val="2E2E2E"/>
                </a:solidFill>
                <a:latin typeface="AC Safe"/>
              </a:rPr>
              <a:t>: 32 + 32 + 64 + 64 = 192</a:t>
            </a:r>
          </a:p>
        </p:txBody>
      </p:sp>
      <p:sp>
        <p:nvSpPr>
          <p:cNvPr name="TextBox 11" id="11"/>
          <p:cNvSpPr txBox="true"/>
          <p:nvPr/>
        </p:nvSpPr>
        <p:spPr>
          <a:xfrm rot="0">
            <a:off x="3736632" y="7040537"/>
            <a:ext cx="4692792" cy="578484"/>
          </a:xfrm>
          <a:prstGeom prst="rect">
            <a:avLst/>
          </a:prstGeom>
        </p:spPr>
        <p:txBody>
          <a:bodyPr anchor="t" rtlCol="false" tIns="0" lIns="0" bIns="0" rIns="0">
            <a:spAutoFit/>
          </a:bodyPr>
          <a:lstStyle/>
          <a:p>
            <a:pPr algn="ctr">
              <a:lnSpc>
                <a:spcPts val="2210"/>
              </a:lnSpc>
            </a:pPr>
            <a:r>
              <a:rPr lang="en-US" sz="1700">
                <a:solidFill>
                  <a:srgbClr val="2E2E2E"/>
                </a:solidFill>
                <a:latin typeface="CYN Piatakin Bold"/>
              </a:rPr>
              <a:t>JADI, JUMLAH HIDDEN NODE PER LAYER ADALAH 192</a:t>
            </a:r>
          </a:p>
        </p:txBody>
      </p:sp>
      <p:sp>
        <p:nvSpPr>
          <p:cNvPr name="TextBox 12" id="12"/>
          <p:cNvSpPr txBox="true"/>
          <p:nvPr/>
        </p:nvSpPr>
        <p:spPr>
          <a:xfrm rot="0">
            <a:off x="13778944" y="9663181"/>
            <a:ext cx="3964491" cy="335280"/>
          </a:xfrm>
          <a:prstGeom prst="rect">
            <a:avLst/>
          </a:prstGeom>
        </p:spPr>
        <p:txBody>
          <a:bodyPr anchor="t" rtlCol="false" tIns="0" lIns="0" bIns="0" rIns="0">
            <a:spAutoFit/>
          </a:bodyPr>
          <a:lstStyle/>
          <a:p>
            <a:pPr algn="ctr">
              <a:lnSpc>
                <a:spcPts val="2520"/>
              </a:lnSpc>
            </a:pPr>
            <a:r>
              <a:rPr lang="en-US" sz="1800">
                <a:solidFill>
                  <a:srgbClr val="2E2E2E"/>
                </a:solidFill>
                <a:latin typeface="CYN Piatakin Bold"/>
              </a:rPr>
              <a:t>- KE HALAMAN AGENDA -</a:t>
            </a:r>
          </a:p>
        </p:txBody>
      </p:sp>
      <p:grpSp>
        <p:nvGrpSpPr>
          <p:cNvPr name="Group 13" id="13"/>
          <p:cNvGrpSpPr/>
          <p:nvPr/>
        </p:nvGrpSpPr>
        <p:grpSpPr>
          <a:xfrm rot="0">
            <a:off x="9904893" y="541781"/>
            <a:ext cx="7935397" cy="7267346"/>
            <a:chOff x="0" y="0"/>
            <a:chExt cx="982608" cy="899886"/>
          </a:xfrm>
        </p:grpSpPr>
        <p:sp>
          <p:nvSpPr>
            <p:cNvPr name="Freeform 14" id="14"/>
            <p:cNvSpPr/>
            <p:nvPr/>
          </p:nvSpPr>
          <p:spPr>
            <a:xfrm flipH="false" flipV="false" rot="0">
              <a:off x="0" y="0"/>
              <a:ext cx="982608" cy="899886"/>
            </a:xfrm>
            <a:custGeom>
              <a:avLst/>
              <a:gdLst/>
              <a:ahLst/>
              <a:cxnLst/>
              <a:rect r="r" b="b" t="t" l="l"/>
              <a:pathLst>
                <a:path h="899886" w="982608">
                  <a:moveTo>
                    <a:pt x="0" y="0"/>
                  </a:moveTo>
                  <a:lnTo>
                    <a:pt x="982608" y="0"/>
                  </a:lnTo>
                  <a:lnTo>
                    <a:pt x="982608" y="899886"/>
                  </a:lnTo>
                  <a:lnTo>
                    <a:pt x="0" y="899886"/>
                  </a:lnTo>
                  <a:close/>
                </a:path>
              </a:pathLst>
            </a:custGeom>
            <a:blipFill>
              <a:blip r:embed="rId7"/>
              <a:stretch>
                <a:fillRect l="-101" t="0" r="-101"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11" t="-4070" r="-2410" b="-4355"/>
            </a:stretch>
          </a:blipFill>
        </p:spPr>
      </p:sp>
      <p:sp>
        <p:nvSpPr>
          <p:cNvPr name="Freeform 3" id="3"/>
          <p:cNvSpPr/>
          <p:nvPr/>
        </p:nvSpPr>
        <p:spPr>
          <a:xfrm flipH="false" flipV="false" rot="0">
            <a:off x="1383800" y="-632027"/>
            <a:ext cx="16306795" cy="12698917"/>
          </a:xfrm>
          <a:custGeom>
            <a:avLst/>
            <a:gdLst/>
            <a:ahLst/>
            <a:cxnLst/>
            <a:rect r="r" b="b" t="t" l="l"/>
            <a:pathLst>
              <a:path h="12698917" w="16306795">
                <a:moveTo>
                  <a:pt x="0" y="0"/>
                </a:moveTo>
                <a:lnTo>
                  <a:pt x="16306795" y="0"/>
                </a:lnTo>
                <a:lnTo>
                  <a:pt x="16306795" y="12698916"/>
                </a:lnTo>
                <a:lnTo>
                  <a:pt x="0" y="12698916"/>
                </a:lnTo>
                <a:lnTo>
                  <a:pt x="0" y="0"/>
                </a:lnTo>
                <a:close/>
              </a:path>
            </a:pathLst>
          </a:custGeom>
          <a:blipFill>
            <a:blip r:embed="rId3"/>
            <a:stretch>
              <a:fillRect l="0" t="0" r="0" b="0"/>
            </a:stretch>
          </a:blipFill>
        </p:spPr>
      </p:sp>
      <p:sp>
        <p:nvSpPr>
          <p:cNvPr name="Freeform 4" id="4"/>
          <p:cNvSpPr/>
          <p:nvPr/>
        </p:nvSpPr>
        <p:spPr>
          <a:xfrm flipH="false" flipV="false" rot="-508220">
            <a:off x="4138065" y="3105591"/>
            <a:ext cx="10011870" cy="3404036"/>
          </a:xfrm>
          <a:custGeom>
            <a:avLst/>
            <a:gdLst/>
            <a:ahLst/>
            <a:cxnLst/>
            <a:rect r="r" b="b" t="t" l="l"/>
            <a:pathLst>
              <a:path h="3404036" w="10011870">
                <a:moveTo>
                  <a:pt x="0" y="0"/>
                </a:moveTo>
                <a:lnTo>
                  <a:pt x="10011870" y="0"/>
                </a:lnTo>
                <a:lnTo>
                  <a:pt x="10011870" y="3404036"/>
                </a:lnTo>
                <a:lnTo>
                  <a:pt x="0" y="3404036"/>
                </a:lnTo>
                <a:lnTo>
                  <a:pt x="0" y="0"/>
                </a:lnTo>
                <a:close/>
              </a:path>
            </a:pathLst>
          </a:custGeom>
          <a:blipFill>
            <a:blip r:embed="rId4"/>
            <a:stretch>
              <a:fillRect l="0" t="0" r="0" b="0"/>
            </a:stretch>
          </a:blipFill>
        </p:spPr>
      </p:sp>
      <p:sp>
        <p:nvSpPr>
          <p:cNvPr name="TextBox 5" id="5"/>
          <p:cNvSpPr txBox="true"/>
          <p:nvPr/>
        </p:nvSpPr>
        <p:spPr>
          <a:xfrm rot="-259108">
            <a:off x="5299006" y="3609612"/>
            <a:ext cx="7532181" cy="2724149"/>
          </a:xfrm>
          <a:prstGeom prst="rect">
            <a:avLst/>
          </a:prstGeom>
        </p:spPr>
        <p:txBody>
          <a:bodyPr anchor="t" rtlCol="false" tIns="0" lIns="0" bIns="0" rIns="0">
            <a:spAutoFit/>
          </a:bodyPr>
          <a:lstStyle/>
          <a:p>
            <a:pPr algn="ctr">
              <a:lnSpc>
                <a:spcPts val="10199"/>
              </a:lnSpc>
            </a:pPr>
            <a:r>
              <a:rPr lang="en-US" sz="9999" spc="-999">
                <a:solidFill>
                  <a:srgbClr val="2E2E2E"/>
                </a:solidFill>
                <a:latin typeface="CYN Piatakin"/>
              </a:rPr>
              <a:t>BOBOT (WEIGHT)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sp>
        <p:nvSpPr>
          <p:cNvPr name="Freeform 2" id="2"/>
          <p:cNvSpPr/>
          <p:nvPr/>
        </p:nvSpPr>
        <p:spPr>
          <a:xfrm flipH="false" flipV="false" rot="0">
            <a:off x="11508632" y="6165047"/>
            <a:ext cx="8930477" cy="7401133"/>
          </a:xfrm>
          <a:custGeom>
            <a:avLst/>
            <a:gdLst/>
            <a:ahLst/>
            <a:cxnLst/>
            <a:rect r="r" b="b" t="t" l="l"/>
            <a:pathLst>
              <a:path h="7401133" w="8930477">
                <a:moveTo>
                  <a:pt x="0" y="0"/>
                </a:moveTo>
                <a:lnTo>
                  <a:pt x="8930478" y="0"/>
                </a:lnTo>
                <a:lnTo>
                  <a:pt x="8930478" y="7401133"/>
                </a:lnTo>
                <a:lnTo>
                  <a:pt x="0" y="7401133"/>
                </a:lnTo>
                <a:lnTo>
                  <a:pt x="0" y="0"/>
                </a:lnTo>
                <a:close/>
              </a:path>
            </a:pathLst>
          </a:custGeom>
          <a:blipFill>
            <a:blip r:embed="rId2"/>
            <a:stretch>
              <a:fillRect l="0" t="0" r="0" b="0"/>
            </a:stretch>
          </a:blipFill>
        </p:spPr>
      </p:sp>
      <p:sp>
        <p:nvSpPr>
          <p:cNvPr name="Freeform 3" id="3"/>
          <p:cNvSpPr/>
          <p:nvPr/>
        </p:nvSpPr>
        <p:spPr>
          <a:xfrm flipH="false" flipV="false" rot="0">
            <a:off x="5374181" y="8229600"/>
            <a:ext cx="7171765" cy="4114800"/>
          </a:xfrm>
          <a:custGeom>
            <a:avLst/>
            <a:gdLst/>
            <a:ahLst/>
            <a:cxnLst/>
            <a:rect r="r" b="b" t="t" l="l"/>
            <a:pathLst>
              <a:path h="4114800" w="7171765">
                <a:moveTo>
                  <a:pt x="0" y="0"/>
                </a:moveTo>
                <a:lnTo>
                  <a:pt x="7171765" y="0"/>
                </a:lnTo>
                <a:lnTo>
                  <a:pt x="7171765" y="4114800"/>
                </a:lnTo>
                <a:lnTo>
                  <a:pt x="0" y="4114800"/>
                </a:lnTo>
                <a:lnTo>
                  <a:pt x="0" y="0"/>
                </a:lnTo>
                <a:close/>
              </a:path>
            </a:pathLst>
          </a:custGeom>
          <a:blipFill>
            <a:blip r:embed="rId3"/>
            <a:stretch>
              <a:fillRect l="0" t="0" r="0" b="0"/>
            </a:stretch>
          </a:blipFill>
        </p:spPr>
      </p:sp>
      <p:sp>
        <p:nvSpPr>
          <p:cNvPr name="Freeform 4" id="4"/>
          <p:cNvSpPr/>
          <p:nvPr/>
        </p:nvSpPr>
        <p:spPr>
          <a:xfrm flipH="false" flipV="false" rot="3229636">
            <a:off x="15790493" y="1713942"/>
            <a:ext cx="2200375" cy="990169"/>
          </a:xfrm>
          <a:custGeom>
            <a:avLst/>
            <a:gdLst/>
            <a:ahLst/>
            <a:cxnLst/>
            <a:rect r="r" b="b" t="t" l="l"/>
            <a:pathLst>
              <a:path h="990169" w="2200375">
                <a:moveTo>
                  <a:pt x="0" y="0"/>
                </a:moveTo>
                <a:lnTo>
                  <a:pt x="2200375" y="0"/>
                </a:lnTo>
                <a:lnTo>
                  <a:pt x="2200375" y="990168"/>
                </a:lnTo>
                <a:lnTo>
                  <a:pt x="0" y="990168"/>
                </a:lnTo>
                <a:lnTo>
                  <a:pt x="0" y="0"/>
                </a:lnTo>
                <a:close/>
              </a:path>
            </a:pathLst>
          </a:custGeom>
          <a:blipFill>
            <a:blip r:embed="rId4"/>
            <a:stretch>
              <a:fillRect l="0" t="0" r="0" b="0"/>
            </a:stretch>
          </a:blipFill>
        </p:spPr>
      </p:sp>
      <p:sp>
        <p:nvSpPr>
          <p:cNvPr name="TextBox 5" id="5"/>
          <p:cNvSpPr txBox="true"/>
          <p:nvPr/>
        </p:nvSpPr>
        <p:spPr>
          <a:xfrm rot="0">
            <a:off x="1279807" y="2328971"/>
            <a:ext cx="5239586" cy="1651635"/>
          </a:xfrm>
          <a:prstGeom prst="rect">
            <a:avLst/>
          </a:prstGeom>
        </p:spPr>
        <p:txBody>
          <a:bodyPr anchor="t" rtlCol="false" tIns="0" lIns="0" bIns="0" rIns="0">
            <a:spAutoFit/>
          </a:bodyPr>
          <a:lstStyle/>
          <a:p>
            <a:pPr algn="ctr">
              <a:lnSpc>
                <a:spcPts val="6120"/>
              </a:lnSpc>
            </a:pPr>
            <a:r>
              <a:rPr lang="en-US" sz="6000" spc="-600">
                <a:solidFill>
                  <a:srgbClr val="2E2E2E"/>
                </a:solidFill>
                <a:latin typeface="CYN Piatakin"/>
              </a:rPr>
              <a:t>BOBOT (WEIGHT)</a:t>
            </a:r>
          </a:p>
        </p:txBody>
      </p:sp>
      <p:sp>
        <p:nvSpPr>
          <p:cNvPr name="TextBox 6" id="6"/>
          <p:cNvSpPr txBox="true"/>
          <p:nvPr/>
        </p:nvSpPr>
        <p:spPr>
          <a:xfrm rot="0">
            <a:off x="1279807" y="4350214"/>
            <a:ext cx="5239586" cy="561975"/>
          </a:xfrm>
          <a:prstGeom prst="rect">
            <a:avLst/>
          </a:prstGeom>
        </p:spPr>
        <p:txBody>
          <a:bodyPr anchor="t" rtlCol="false" tIns="0" lIns="0" bIns="0" rIns="0">
            <a:spAutoFit/>
          </a:bodyPr>
          <a:lstStyle/>
          <a:p>
            <a:pPr algn="ctr">
              <a:lnSpc>
                <a:spcPts val="4200"/>
              </a:lnSpc>
            </a:pPr>
          </a:p>
        </p:txBody>
      </p:sp>
      <p:sp>
        <p:nvSpPr>
          <p:cNvPr name="TextBox 7" id="7"/>
          <p:cNvSpPr txBox="true"/>
          <p:nvPr/>
        </p:nvSpPr>
        <p:spPr>
          <a:xfrm rot="0">
            <a:off x="1311848" y="4054939"/>
            <a:ext cx="5207545" cy="2599690"/>
          </a:xfrm>
          <a:prstGeom prst="rect">
            <a:avLst/>
          </a:prstGeom>
        </p:spPr>
        <p:txBody>
          <a:bodyPr anchor="t" rtlCol="false" tIns="0" lIns="0" bIns="0" rIns="0">
            <a:spAutoFit/>
          </a:bodyPr>
          <a:lstStyle/>
          <a:p>
            <a:pPr algn="ctr">
              <a:lnSpc>
                <a:spcPts val="2990"/>
              </a:lnSpc>
            </a:pPr>
            <a:r>
              <a:rPr lang="en-US" sz="2300">
                <a:solidFill>
                  <a:srgbClr val="2E2E2E"/>
                </a:solidFill>
                <a:latin typeface="AC Safe"/>
              </a:rPr>
              <a:t>Jumlah total bobot dapat dilihat dari model summary. Berdasarkan dari model summary jumlah bobotnya sebesar 25710019. Termasuk semua layer dari layer konvolusional, lapisan max pooling, lapisan flatten, dan lapisan dense.</a:t>
            </a:r>
          </a:p>
        </p:txBody>
      </p:sp>
      <p:grpSp>
        <p:nvGrpSpPr>
          <p:cNvPr name="Group 8" id="8"/>
          <p:cNvGrpSpPr/>
          <p:nvPr/>
        </p:nvGrpSpPr>
        <p:grpSpPr>
          <a:xfrm rot="0">
            <a:off x="8955283" y="821316"/>
            <a:ext cx="7935397" cy="7267346"/>
            <a:chOff x="0" y="0"/>
            <a:chExt cx="982608" cy="899886"/>
          </a:xfrm>
        </p:grpSpPr>
        <p:sp>
          <p:nvSpPr>
            <p:cNvPr name="Freeform 9" id="9"/>
            <p:cNvSpPr/>
            <p:nvPr/>
          </p:nvSpPr>
          <p:spPr>
            <a:xfrm flipH="false" flipV="false" rot="0">
              <a:off x="0" y="0"/>
              <a:ext cx="982608" cy="899886"/>
            </a:xfrm>
            <a:custGeom>
              <a:avLst/>
              <a:gdLst/>
              <a:ahLst/>
              <a:cxnLst/>
              <a:rect r="r" b="b" t="t" l="l"/>
              <a:pathLst>
                <a:path h="899886" w="982608">
                  <a:moveTo>
                    <a:pt x="0" y="0"/>
                  </a:moveTo>
                  <a:lnTo>
                    <a:pt x="982608" y="0"/>
                  </a:lnTo>
                  <a:lnTo>
                    <a:pt x="982608" y="899886"/>
                  </a:lnTo>
                  <a:lnTo>
                    <a:pt x="0" y="899886"/>
                  </a:lnTo>
                  <a:close/>
                </a:path>
              </a:pathLst>
            </a:custGeom>
            <a:blipFill>
              <a:blip r:embed="rId5"/>
              <a:stretch>
                <a:fillRect l="-101" t="0" r="-101" b="0"/>
              </a:stretch>
            </a:blip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11" t="-4070" r="-2410" b="-4355"/>
            </a:stretch>
          </a:blipFill>
        </p:spPr>
      </p:sp>
      <p:sp>
        <p:nvSpPr>
          <p:cNvPr name="Freeform 3" id="3"/>
          <p:cNvSpPr/>
          <p:nvPr/>
        </p:nvSpPr>
        <p:spPr>
          <a:xfrm flipH="false" flipV="false" rot="0">
            <a:off x="1383800" y="-632027"/>
            <a:ext cx="16306795" cy="12698917"/>
          </a:xfrm>
          <a:custGeom>
            <a:avLst/>
            <a:gdLst/>
            <a:ahLst/>
            <a:cxnLst/>
            <a:rect r="r" b="b" t="t" l="l"/>
            <a:pathLst>
              <a:path h="12698917" w="16306795">
                <a:moveTo>
                  <a:pt x="0" y="0"/>
                </a:moveTo>
                <a:lnTo>
                  <a:pt x="16306795" y="0"/>
                </a:lnTo>
                <a:lnTo>
                  <a:pt x="16306795" y="12698916"/>
                </a:lnTo>
                <a:lnTo>
                  <a:pt x="0" y="12698916"/>
                </a:lnTo>
                <a:lnTo>
                  <a:pt x="0" y="0"/>
                </a:lnTo>
                <a:close/>
              </a:path>
            </a:pathLst>
          </a:custGeom>
          <a:blipFill>
            <a:blip r:embed="rId3"/>
            <a:stretch>
              <a:fillRect l="0" t="0" r="0" b="0"/>
            </a:stretch>
          </a:blipFill>
        </p:spPr>
      </p:sp>
      <p:sp>
        <p:nvSpPr>
          <p:cNvPr name="Freeform 4" id="4"/>
          <p:cNvSpPr/>
          <p:nvPr/>
        </p:nvSpPr>
        <p:spPr>
          <a:xfrm flipH="false" flipV="false" rot="-508220">
            <a:off x="4138065" y="3105591"/>
            <a:ext cx="10011870" cy="3404036"/>
          </a:xfrm>
          <a:custGeom>
            <a:avLst/>
            <a:gdLst/>
            <a:ahLst/>
            <a:cxnLst/>
            <a:rect r="r" b="b" t="t" l="l"/>
            <a:pathLst>
              <a:path h="3404036" w="10011870">
                <a:moveTo>
                  <a:pt x="0" y="0"/>
                </a:moveTo>
                <a:lnTo>
                  <a:pt x="10011870" y="0"/>
                </a:lnTo>
                <a:lnTo>
                  <a:pt x="10011870" y="3404036"/>
                </a:lnTo>
                <a:lnTo>
                  <a:pt x="0" y="3404036"/>
                </a:lnTo>
                <a:lnTo>
                  <a:pt x="0" y="0"/>
                </a:lnTo>
                <a:close/>
              </a:path>
            </a:pathLst>
          </a:custGeom>
          <a:blipFill>
            <a:blip r:embed="rId4"/>
            <a:stretch>
              <a:fillRect l="0" t="0" r="0" b="0"/>
            </a:stretch>
          </a:blipFill>
        </p:spPr>
      </p:sp>
      <p:sp>
        <p:nvSpPr>
          <p:cNvPr name="TextBox 5" id="5"/>
          <p:cNvSpPr txBox="true"/>
          <p:nvPr/>
        </p:nvSpPr>
        <p:spPr>
          <a:xfrm rot="-259108">
            <a:off x="5299006" y="4252550"/>
            <a:ext cx="7532181" cy="1438274"/>
          </a:xfrm>
          <a:prstGeom prst="rect">
            <a:avLst/>
          </a:prstGeom>
        </p:spPr>
        <p:txBody>
          <a:bodyPr anchor="t" rtlCol="false" tIns="0" lIns="0" bIns="0" rIns="0">
            <a:spAutoFit/>
          </a:bodyPr>
          <a:lstStyle/>
          <a:p>
            <a:pPr algn="ctr">
              <a:lnSpc>
                <a:spcPts val="10199"/>
              </a:lnSpc>
            </a:pPr>
            <a:r>
              <a:rPr lang="en-US" sz="9999" spc="-999">
                <a:solidFill>
                  <a:srgbClr val="2E2E2E"/>
                </a:solidFill>
                <a:latin typeface="CYN Piatakin"/>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11" t="-4070" r="-2410" b="-4355"/>
            </a:stretch>
          </a:blipFill>
        </p:spPr>
      </p:sp>
      <p:sp>
        <p:nvSpPr>
          <p:cNvPr name="Freeform 3" id="3"/>
          <p:cNvSpPr/>
          <p:nvPr/>
        </p:nvSpPr>
        <p:spPr>
          <a:xfrm flipH="false" flipV="false" rot="0">
            <a:off x="1383800" y="-632027"/>
            <a:ext cx="16306795" cy="12698917"/>
          </a:xfrm>
          <a:custGeom>
            <a:avLst/>
            <a:gdLst/>
            <a:ahLst/>
            <a:cxnLst/>
            <a:rect r="r" b="b" t="t" l="l"/>
            <a:pathLst>
              <a:path h="12698917" w="16306795">
                <a:moveTo>
                  <a:pt x="0" y="0"/>
                </a:moveTo>
                <a:lnTo>
                  <a:pt x="16306795" y="0"/>
                </a:lnTo>
                <a:lnTo>
                  <a:pt x="16306795" y="12698916"/>
                </a:lnTo>
                <a:lnTo>
                  <a:pt x="0" y="12698916"/>
                </a:lnTo>
                <a:lnTo>
                  <a:pt x="0" y="0"/>
                </a:lnTo>
                <a:close/>
              </a:path>
            </a:pathLst>
          </a:custGeom>
          <a:blipFill>
            <a:blip r:embed="rId3"/>
            <a:stretch>
              <a:fillRect l="0" t="0" r="0" b="0"/>
            </a:stretch>
          </a:blipFill>
        </p:spPr>
      </p:sp>
      <p:sp>
        <p:nvSpPr>
          <p:cNvPr name="Freeform 4" id="4"/>
          <p:cNvSpPr/>
          <p:nvPr/>
        </p:nvSpPr>
        <p:spPr>
          <a:xfrm flipH="false" flipV="false" rot="-508220">
            <a:off x="4138065" y="3105591"/>
            <a:ext cx="10011870" cy="3404036"/>
          </a:xfrm>
          <a:custGeom>
            <a:avLst/>
            <a:gdLst/>
            <a:ahLst/>
            <a:cxnLst/>
            <a:rect r="r" b="b" t="t" l="l"/>
            <a:pathLst>
              <a:path h="3404036" w="10011870">
                <a:moveTo>
                  <a:pt x="0" y="0"/>
                </a:moveTo>
                <a:lnTo>
                  <a:pt x="10011870" y="0"/>
                </a:lnTo>
                <a:lnTo>
                  <a:pt x="10011870" y="3404036"/>
                </a:lnTo>
                <a:lnTo>
                  <a:pt x="0" y="3404036"/>
                </a:lnTo>
                <a:lnTo>
                  <a:pt x="0" y="0"/>
                </a:lnTo>
                <a:close/>
              </a:path>
            </a:pathLst>
          </a:custGeom>
          <a:blipFill>
            <a:blip r:embed="rId4"/>
            <a:stretch>
              <a:fillRect l="0" t="0" r="0" b="0"/>
            </a:stretch>
          </a:blipFill>
        </p:spPr>
      </p:sp>
      <p:sp>
        <p:nvSpPr>
          <p:cNvPr name="TextBox 5" id="5"/>
          <p:cNvSpPr txBox="true"/>
          <p:nvPr/>
        </p:nvSpPr>
        <p:spPr>
          <a:xfrm rot="-259108">
            <a:off x="5299006" y="4252550"/>
            <a:ext cx="7532181" cy="1438274"/>
          </a:xfrm>
          <a:prstGeom prst="rect">
            <a:avLst/>
          </a:prstGeom>
        </p:spPr>
        <p:txBody>
          <a:bodyPr anchor="t" rtlCol="false" tIns="0" lIns="0" bIns="0" rIns="0">
            <a:spAutoFit/>
          </a:bodyPr>
          <a:lstStyle/>
          <a:p>
            <a:pPr algn="ctr">
              <a:lnSpc>
                <a:spcPts val="10199"/>
              </a:lnSpc>
            </a:pPr>
            <a:r>
              <a:rPr lang="en-US" sz="9999" spc="-999">
                <a:solidFill>
                  <a:srgbClr val="2E2E2E"/>
                </a:solidFill>
                <a:latin typeface="CYN Piatakin"/>
              </a:rPr>
              <a:t>JENIS KASUS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sp>
        <p:nvSpPr>
          <p:cNvPr name="Freeform 2" id="2"/>
          <p:cNvSpPr/>
          <p:nvPr/>
        </p:nvSpPr>
        <p:spPr>
          <a:xfrm flipH="false" flipV="false" rot="0">
            <a:off x="-500965" y="4373069"/>
            <a:ext cx="8793950" cy="5913931"/>
          </a:xfrm>
          <a:custGeom>
            <a:avLst/>
            <a:gdLst/>
            <a:ahLst/>
            <a:cxnLst/>
            <a:rect r="r" b="b" t="t" l="l"/>
            <a:pathLst>
              <a:path h="5913931" w="8793950">
                <a:moveTo>
                  <a:pt x="0" y="0"/>
                </a:moveTo>
                <a:lnTo>
                  <a:pt x="8793949" y="0"/>
                </a:lnTo>
                <a:lnTo>
                  <a:pt x="8793949" y="5913931"/>
                </a:lnTo>
                <a:lnTo>
                  <a:pt x="0" y="5913931"/>
                </a:lnTo>
                <a:lnTo>
                  <a:pt x="0" y="0"/>
                </a:lnTo>
                <a:close/>
              </a:path>
            </a:pathLst>
          </a:custGeom>
          <a:blipFill>
            <a:blip r:embed="rId2"/>
            <a:stretch>
              <a:fillRect l="0" t="0" r="0" b="0"/>
            </a:stretch>
          </a:blipFill>
        </p:spPr>
      </p:sp>
      <p:sp>
        <p:nvSpPr>
          <p:cNvPr name="Freeform 3" id="3"/>
          <p:cNvSpPr/>
          <p:nvPr/>
        </p:nvSpPr>
        <p:spPr>
          <a:xfrm flipH="false" flipV="false" rot="2032199">
            <a:off x="15532377" y="-40267"/>
            <a:ext cx="2888332" cy="3002992"/>
          </a:xfrm>
          <a:custGeom>
            <a:avLst/>
            <a:gdLst/>
            <a:ahLst/>
            <a:cxnLst/>
            <a:rect r="r" b="b" t="t" l="l"/>
            <a:pathLst>
              <a:path h="3002992" w="2888332">
                <a:moveTo>
                  <a:pt x="0" y="0"/>
                </a:moveTo>
                <a:lnTo>
                  <a:pt x="2888332" y="0"/>
                </a:lnTo>
                <a:lnTo>
                  <a:pt x="2888332" y="3002992"/>
                </a:lnTo>
                <a:lnTo>
                  <a:pt x="0" y="30029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57758" y="-440370"/>
            <a:ext cx="3214053" cy="3214053"/>
          </a:xfrm>
          <a:custGeom>
            <a:avLst/>
            <a:gdLst/>
            <a:ahLst/>
            <a:cxnLst/>
            <a:rect r="r" b="b" t="t" l="l"/>
            <a:pathLst>
              <a:path h="3214053" w="3214053">
                <a:moveTo>
                  <a:pt x="0" y="0"/>
                </a:moveTo>
                <a:lnTo>
                  <a:pt x="3214054" y="0"/>
                </a:lnTo>
                <a:lnTo>
                  <a:pt x="3214054" y="3214054"/>
                </a:lnTo>
                <a:lnTo>
                  <a:pt x="0" y="32140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8807">
            <a:off x="627271" y="1529290"/>
            <a:ext cx="5972483" cy="7228421"/>
          </a:xfrm>
          <a:custGeom>
            <a:avLst/>
            <a:gdLst/>
            <a:ahLst/>
            <a:cxnLst/>
            <a:rect r="r" b="b" t="t" l="l"/>
            <a:pathLst>
              <a:path h="7228421" w="5972483">
                <a:moveTo>
                  <a:pt x="0" y="0"/>
                </a:moveTo>
                <a:lnTo>
                  <a:pt x="5972483" y="0"/>
                </a:lnTo>
                <a:lnTo>
                  <a:pt x="5972483" y="7228420"/>
                </a:lnTo>
                <a:lnTo>
                  <a:pt x="0" y="7228420"/>
                </a:lnTo>
                <a:lnTo>
                  <a:pt x="0" y="0"/>
                </a:lnTo>
                <a:close/>
              </a:path>
            </a:pathLst>
          </a:custGeom>
          <a:blipFill>
            <a:blip r:embed="rId7"/>
            <a:stretch>
              <a:fillRect l="0" t="0" r="0" b="0"/>
            </a:stretch>
          </a:blipFill>
        </p:spPr>
      </p:sp>
      <p:grpSp>
        <p:nvGrpSpPr>
          <p:cNvPr name="Group 6" id="6"/>
          <p:cNvGrpSpPr/>
          <p:nvPr/>
        </p:nvGrpSpPr>
        <p:grpSpPr>
          <a:xfrm rot="-128807">
            <a:off x="811309" y="2063548"/>
            <a:ext cx="5458640" cy="5267113"/>
            <a:chOff x="0" y="0"/>
            <a:chExt cx="7278186" cy="7022818"/>
          </a:xfrm>
        </p:grpSpPr>
        <p:pic>
          <p:nvPicPr>
            <p:cNvPr name="Picture 7" id="7"/>
            <p:cNvPicPr>
              <a:picLocks noChangeAspect="true"/>
            </p:cNvPicPr>
            <p:nvPr/>
          </p:nvPicPr>
          <p:blipFill>
            <a:blip r:embed="rId8"/>
            <a:srcRect l="20825" t="0" r="20825" b="0"/>
            <a:stretch>
              <a:fillRect/>
            </a:stretch>
          </p:blipFill>
          <p:spPr>
            <a:xfrm flipH="false" flipV="false">
              <a:off x="0" y="0"/>
              <a:ext cx="7278186" cy="7022818"/>
            </a:xfrm>
            <a:prstGeom prst="rect">
              <a:avLst/>
            </a:prstGeom>
          </p:spPr>
        </p:pic>
      </p:grpSp>
      <p:sp>
        <p:nvSpPr>
          <p:cNvPr name="Freeform 8" id="8"/>
          <p:cNvSpPr/>
          <p:nvPr/>
        </p:nvSpPr>
        <p:spPr>
          <a:xfrm flipH="false" flipV="false" rot="0">
            <a:off x="1425333" y="5272634"/>
            <a:ext cx="4941354" cy="4114800"/>
          </a:xfrm>
          <a:custGeom>
            <a:avLst/>
            <a:gdLst/>
            <a:ahLst/>
            <a:cxnLst/>
            <a:rect r="r" b="b" t="t" l="l"/>
            <a:pathLst>
              <a:path h="4114800" w="4941354">
                <a:moveTo>
                  <a:pt x="0" y="0"/>
                </a:moveTo>
                <a:lnTo>
                  <a:pt x="4941353" y="0"/>
                </a:lnTo>
                <a:lnTo>
                  <a:pt x="494135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5475001">
            <a:off x="4002485" y="505625"/>
            <a:ext cx="862541" cy="2233116"/>
          </a:xfrm>
          <a:custGeom>
            <a:avLst/>
            <a:gdLst/>
            <a:ahLst/>
            <a:cxnLst/>
            <a:rect r="r" b="b" t="t" l="l"/>
            <a:pathLst>
              <a:path h="2233116" w="862541">
                <a:moveTo>
                  <a:pt x="0" y="0"/>
                </a:moveTo>
                <a:lnTo>
                  <a:pt x="862541" y="0"/>
                </a:lnTo>
                <a:lnTo>
                  <a:pt x="862541" y="2233116"/>
                </a:lnTo>
                <a:lnTo>
                  <a:pt x="0" y="2233116"/>
                </a:lnTo>
                <a:lnTo>
                  <a:pt x="0" y="0"/>
                </a:lnTo>
                <a:close/>
              </a:path>
            </a:pathLst>
          </a:custGeom>
          <a:blipFill>
            <a:blip r:embed="rId11"/>
            <a:stretch>
              <a:fillRect l="0" t="0" r="0" b="0"/>
            </a:stretch>
          </a:blipFill>
        </p:spPr>
      </p:sp>
      <p:sp>
        <p:nvSpPr>
          <p:cNvPr name="Freeform 10" id="10"/>
          <p:cNvSpPr/>
          <p:nvPr/>
        </p:nvSpPr>
        <p:spPr>
          <a:xfrm flipH="false" flipV="false" rot="-1927909">
            <a:off x="14524583" y="7774696"/>
            <a:ext cx="4230904" cy="2184685"/>
          </a:xfrm>
          <a:custGeom>
            <a:avLst/>
            <a:gdLst/>
            <a:ahLst/>
            <a:cxnLst/>
            <a:rect r="r" b="b" t="t" l="l"/>
            <a:pathLst>
              <a:path h="2184685" w="4230904">
                <a:moveTo>
                  <a:pt x="0" y="0"/>
                </a:moveTo>
                <a:lnTo>
                  <a:pt x="4230904" y="0"/>
                </a:lnTo>
                <a:lnTo>
                  <a:pt x="4230904" y="2184685"/>
                </a:lnTo>
                <a:lnTo>
                  <a:pt x="0" y="21846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590489">
            <a:off x="788655" y="7016948"/>
            <a:ext cx="6425847" cy="1310640"/>
          </a:xfrm>
          <a:prstGeom prst="rect">
            <a:avLst/>
          </a:prstGeom>
        </p:spPr>
        <p:txBody>
          <a:bodyPr anchor="t" rtlCol="false" tIns="0" lIns="0" bIns="0" rIns="0">
            <a:spAutoFit/>
          </a:bodyPr>
          <a:lstStyle/>
          <a:p>
            <a:pPr algn="ctr">
              <a:lnSpc>
                <a:spcPts val="9180"/>
              </a:lnSpc>
            </a:pPr>
            <a:r>
              <a:rPr lang="en-US" sz="9000" spc="-900">
                <a:solidFill>
                  <a:srgbClr val="2E2E2E"/>
                </a:solidFill>
                <a:latin typeface="CYN Piatakin"/>
              </a:rPr>
              <a:t>SEPATU</a:t>
            </a:r>
          </a:p>
        </p:txBody>
      </p:sp>
      <p:sp>
        <p:nvSpPr>
          <p:cNvPr name="TextBox 12" id="12"/>
          <p:cNvSpPr txBox="true"/>
          <p:nvPr/>
        </p:nvSpPr>
        <p:spPr>
          <a:xfrm rot="0">
            <a:off x="9871812" y="3417526"/>
            <a:ext cx="6768223" cy="2261870"/>
          </a:xfrm>
          <a:prstGeom prst="rect">
            <a:avLst/>
          </a:prstGeom>
        </p:spPr>
        <p:txBody>
          <a:bodyPr anchor="t" rtlCol="false" tIns="0" lIns="0" bIns="0" rIns="0">
            <a:spAutoFit/>
          </a:bodyPr>
          <a:lstStyle/>
          <a:p>
            <a:pPr algn="ctr">
              <a:lnSpc>
                <a:spcPts val="4480"/>
              </a:lnSpc>
            </a:pPr>
            <a:r>
              <a:rPr lang="en-US" sz="3200">
                <a:solidFill>
                  <a:srgbClr val="2E2E2E"/>
                </a:solidFill>
                <a:latin typeface="AC Safe"/>
              </a:rPr>
              <a:t>Jenis kasus yang saya gunakan yaitu image classification atau klasifikasi gambar, yaitu gambar sepatu, boots, dan sandal.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11" t="-4070" r="-2410" b="-4355"/>
            </a:stretch>
          </a:blipFill>
        </p:spPr>
      </p:sp>
      <p:sp>
        <p:nvSpPr>
          <p:cNvPr name="Freeform 3" id="3"/>
          <p:cNvSpPr/>
          <p:nvPr/>
        </p:nvSpPr>
        <p:spPr>
          <a:xfrm flipH="false" flipV="false" rot="0">
            <a:off x="1383800" y="-632027"/>
            <a:ext cx="16306795" cy="12698917"/>
          </a:xfrm>
          <a:custGeom>
            <a:avLst/>
            <a:gdLst/>
            <a:ahLst/>
            <a:cxnLst/>
            <a:rect r="r" b="b" t="t" l="l"/>
            <a:pathLst>
              <a:path h="12698917" w="16306795">
                <a:moveTo>
                  <a:pt x="0" y="0"/>
                </a:moveTo>
                <a:lnTo>
                  <a:pt x="16306795" y="0"/>
                </a:lnTo>
                <a:lnTo>
                  <a:pt x="16306795" y="12698916"/>
                </a:lnTo>
                <a:lnTo>
                  <a:pt x="0" y="12698916"/>
                </a:lnTo>
                <a:lnTo>
                  <a:pt x="0" y="0"/>
                </a:lnTo>
                <a:close/>
              </a:path>
            </a:pathLst>
          </a:custGeom>
          <a:blipFill>
            <a:blip r:embed="rId3"/>
            <a:stretch>
              <a:fillRect l="0" t="0" r="0" b="0"/>
            </a:stretch>
          </a:blipFill>
        </p:spPr>
      </p:sp>
      <p:sp>
        <p:nvSpPr>
          <p:cNvPr name="Freeform 4" id="4"/>
          <p:cNvSpPr/>
          <p:nvPr/>
        </p:nvSpPr>
        <p:spPr>
          <a:xfrm flipH="false" flipV="false" rot="-508220">
            <a:off x="4138065" y="3105591"/>
            <a:ext cx="10011870" cy="3404036"/>
          </a:xfrm>
          <a:custGeom>
            <a:avLst/>
            <a:gdLst/>
            <a:ahLst/>
            <a:cxnLst/>
            <a:rect r="r" b="b" t="t" l="l"/>
            <a:pathLst>
              <a:path h="3404036" w="10011870">
                <a:moveTo>
                  <a:pt x="0" y="0"/>
                </a:moveTo>
                <a:lnTo>
                  <a:pt x="10011870" y="0"/>
                </a:lnTo>
                <a:lnTo>
                  <a:pt x="10011870" y="3404036"/>
                </a:lnTo>
                <a:lnTo>
                  <a:pt x="0" y="3404036"/>
                </a:lnTo>
                <a:lnTo>
                  <a:pt x="0" y="0"/>
                </a:lnTo>
                <a:close/>
              </a:path>
            </a:pathLst>
          </a:custGeom>
          <a:blipFill>
            <a:blip r:embed="rId4"/>
            <a:stretch>
              <a:fillRect l="0" t="0" r="0" b="0"/>
            </a:stretch>
          </a:blipFill>
        </p:spPr>
      </p:sp>
      <p:sp>
        <p:nvSpPr>
          <p:cNvPr name="TextBox 5" id="5"/>
          <p:cNvSpPr txBox="true"/>
          <p:nvPr/>
        </p:nvSpPr>
        <p:spPr>
          <a:xfrm rot="-259108">
            <a:off x="5299006" y="4252550"/>
            <a:ext cx="7532181" cy="1438274"/>
          </a:xfrm>
          <a:prstGeom prst="rect">
            <a:avLst/>
          </a:prstGeom>
        </p:spPr>
        <p:txBody>
          <a:bodyPr anchor="t" rtlCol="false" tIns="0" lIns="0" bIns="0" rIns="0">
            <a:spAutoFit/>
          </a:bodyPr>
          <a:lstStyle/>
          <a:p>
            <a:pPr algn="ctr">
              <a:lnSpc>
                <a:spcPts val="10199"/>
              </a:lnSpc>
            </a:pPr>
            <a:r>
              <a:rPr lang="en-US" sz="9999" spc="-999">
                <a:solidFill>
                  <a:srgbClr val="2E2E2E"/>
                </a:solidFill>
                <a:latin typeface="CYN Piatakin"/>
              </a:rPr>
              <a:t>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sp>
        <p:nvSpPr>
          <p:cNvPr name="Freeform 2" id="2"/>
          <p:cNvSpPr/>
          <p:nvPr/>
        </p:nvSpPr>
        <p:spPr>
          <a:xfrm flipH="true" flipV="false" rot="0">
            <a:off x="-1000916" y="-425734"/>
            <a:ext cx="4461217" cy="11153043"/>
          </a:xfrm>
          <a:custGeom>
            <a:avLst/>
            <a:gdLst/>
            <a:ahLst/>
            <a:cxnLst/>
            <a:rect r="r" b="b" t="t" l="l"/>
            <a:pathLst>
              <a:path h="11153043" w="4461217">
                <a:moveTo>
                  <a:pt x="4461218" y="0"/>
                </a:moveTo>
                <a:lnTo>
                  <a:pt x="0" y="0"/>
                </a:lnTo>
                <a:lnTo>
                  <a:pt x="0" y="11153044"/>
                </a:lnTo>
                <a:lnTo>
                  <a:pt x="4461218" y="11153044"/>
                </a:lnTo>
                <a:lnTo>
                  <a:pt x="4461218" y="0"/>
                </a:lnTo>
                <a:close/>
              </a:path>
            </a:pathLst>
          </a:custGeom>
          <a:blipFill>
            <a:blip r:embed="rId2"/>
            <a:stretch>
              <a:fillRect l="0" t="0" r="0" b="0"/>
            </a:stretch>
          </a:blipFill>
        </p:spPr>
      </p:sp>
      <p:grpSp>
        <p:nvGrpSpPr>
          <p:cNvPr name="Group 3" id="3"/>
          <p:cNvGrpSpPr/>
          <p:nvPr/>
        </p:nvGrpSpPr>
        <p:grpSpPr>
          <a:xfrm rot="0">
            <a:off x="859044" y="1745015"/>
            <a:ext cx="5746683" cy="6811546"/>
            <a:chOff x="0" y="0"/>
            <a:chExt cx="1513530" cy="1793987"/>
          </a:xfrm>
        </p:grpSpPr>
        <p:sp>
          <p:nvSpPr>
            <p:cNvPr name="Freeform 4" id="4"/>
            <p:cNvSpPr/>
            <p:nvPr/>
          </p:nvSpPr>
          <p:spPr>
            <a:xfrm flipH="false" flipV="false" rot="0">
              <a:off x="0" y="0"/>
              <a:ext cx="1513530" cy="1793987"/>
            </a:xfrm>
            <a:custGeom>
              <a:avLst/>
              <a:gdLst/>
              <a:ahLst/>
              <a:cxnLst/>
              <a:rect r="r" b="b" t="t" l="l"/>
              <a:pathLst>
                <a:path h="1793987" w="1513530">
                  <a:moveTo>
                    <a:pt x="0" y="0"/>
                  </a:moveTo>
                  <a:lnTo>
                    <a:pt x="1513530" y="0"/>
                  </a:lnTo>
                  <a:lnTo>
                    <a:pt x="1513530" y="1793987"/>
                  </a:lnTo>
                  <a:lnTo>
                    <a:pt x="0" y="1793987"/>
                  </a:lnTo>
                  <a:close/>
                </a:path>
              </a:pathLst>
            </a:custGeom>
            <a:solidFill>
              <a:srgbClr val="FFFFFF"/>
            </a:solidFill>
          </p:spPr>
        </p:sp>
        <p:sp>
          <p:nvSpPr>
            <p:cNvPr name="TextBox 5" id="5"/>
            <p:cNvSpPr txBox="true"/>
            <p:nvPr/>
          </p:nvSpPr>
          <p:spPr>
            <a:xfrm>
              <a:off x="0" y="-38100"/>
              <a:ext cx="1513530" cy="1832087"/>
            </a:xfrm>
            <a:prstGeom prst="rect">
              <a:avLst/>
            </a:prstGeom>
          </p:spPr>
          <p:txBody>
            <a:bodyPr anchor="ctr" rtlCol="false" tIns="50800" lIns="50800" bIns="50800" rIns="50800"/>
            <a:lstStyle/>
            <a:p>
              <a:pPr algn="ctr">
                <a:lnSpc>
                  <a:spcPts val="2100"/>
                </a:lnSpc>
              </a:pPr>
            </a:p>
          </p:txBody>
        </p:sp>
      </p:grpSp>
      <p:sp>
        <p:nvSpPr>
          <p:cNvPr name="Freeform 6" id="6"/>
          <p:cNvSpPr/>
          <p:nvPr/>
        </p:nvSpPr>
        <p:spPr>
          <a:xfrm flipH="false" flipV="false" rot="0">
            <a:off x="2294477" y="1428785"/>
            <a:ext cx="2331650" cy="632460"/>
          </a:xfrm>
          <a:custGeom>
            <a:avLst/>
            <a:gdLst/>
            <a:ahLst/>
            <a:cxnLst/>
            <a:rect r="r" b="b" t="t" l="l"/>
            <a:pathLst>
              <a:path h="632460" w="2331650">
                <a:moveTo>
                  <a:pt x="0" y="0"/>
                </a:moveTo>
                <a:lnTo>
                  <a:pt x="2331650" y="0"/>
                </a:lnTo>
                <a:lnTo>
                  <a:pt x="2331650" y="632460"/>
                </a:lnTo>
                <a:lnTo>
                  <a:pt x="0" y="632460"/>
                </a:lnTo>
                <a:lnTo>
                  <a:pt x="0" y="0"/>
                </a:lnTo>
                <a:close/>
              </a:path>
            </a:pathLst>
          </a:custGeom>
          <a:blipFill>
            <a:blip r:embed="rId3"/>
            <a:stretch>
              <a:fillRect l="0" t="0" r="0" b="0"/>
            </a:stretch>
          </a:blipFill>
        </p:spPr>
      </p:sp>
      <p:grpSp>
        <p:nvGrpSpPr>
          <p:cNvPr name="Group 7" id="7"/>
          <p:cNvGrpSpPr/>
          <p:nvPr/>
        </p:nvGrpSpPr>
        <p:grpSpPr>
          <a:xfrm rot="0">
            <a:off x="8323550" y="266923"/>
            <a:ext cx="5788059" cy="4401170"/>
            <a:chOff x="0" y="0"/>
            <a:chExt cx="7717412" cy="5868226"/>
          </a:xfrm>
        </p:grpSpPr>
        <p:grpSp>
          <p:nvGrpSpPr>
            <p:cNvPr name="Group 8" id="8"/>
            <p:cNvGrpSpPr/>
            <p:nvPr/>
          </p:nvGrpSpPr>
          <p:grpSpPr>
            <a:xfrm rot="0">
              <a:off x="1102721" y="899100"/>
              <a:ext cx="5868071" cy="4168501"/>
              <a:chOff x="0" y="0"/>
              <a:chExt cx="2191361" cy="1556677"/>
            </a:xfrm>
          </p:grpSpPr>
          <p:sp>
            <p:nvSpPr>
              <p:cNvPr name="Freeform 9" id="9"/>
              <p:cNvSpPr/>
              <p:nvPr/>
            </p:nvSpPr>
            <p:spPr>
              <a:xfrm flipH="false" flipV="false" rot="0">
                <a:off x="0" y="0"/>
                <a:ext cx="2191361" cy="1556677"/>
              </a:xfrm>
              <a:custGeom>
                <a:avLst/>
                <a:gdLst/>
                <a:ahLst/>
                <a:cxnLst/>
                <a:rect r="r" b="b" t="t" l="l"/>
                <a:pathLst>
                  <a:path h="1556677" w="2191361">
                    <a:moveTo>
                      <a:pt x="0" y="0"/>
                    </a:moveTo>
                    <a:lnTo>
                      <a:pt x="2191361" y="0"/>
                    </a:lnTo>
                    <a:lnTo>
                      <a:pt x="2191361" y="1556677"/>
                    </a:lnTo>
                    <a:lnTo>
                      <a:pt x="0" y="1556677"/>
                    </a:lnTo>
                    <a:close/>
                  </a:path>
                </a:pathLst>
              </a:custGeom>
              <a:solidFill>
                <a:srgbClr val="E6E6E6"/>
              </a:solidFill>
            </p:spPr>
          </p:sp>
          <p:sp>
            <p:nvSpPr>
              <p:cNvPr name="TextBox 10" id="10"/>
              <p:cNvSpPr txBox="true"/>
              <p:nvPr/>
            </p:nvSpPr>
            <p:spPr>
              <a:xfrm>
                <a:off x="0" y="-28575"/>
                <a:ext cx="2191361" cy="1585252"/>
              </a:xfrm>
              <a:prstGeom prst="rect">
                <a:avLst/>
              </a:prstGeom>
            </p:spPr>
            <p:txBody>
              <a:bodyPr anchor="ctr" rtlCol="false" tIns="26871" lIns="26871" bIns="26871" rIns="26871"/>
              <a:lstStyle/>
              <a:p>
                <a:pPr algn="ctr">
                  <a:lnSpc>
                    <a:spcPts val="2099"/>
                  </a:lnSpc>
                </a:pPr>
              </a:p>
            </p:txBody>
          </p:sp>
        </p:grpSp>
        <p:sp>
          <p:nvSpPr>
            <p:cNvPr name="Freeform 11" id="11"/>
            <p:cNvSpPr/>
            <p:nvPr/>
          </p:nvSpPr>
          <p:spPr>
            <a:xfrm flipH="false" flipV="false" rot="0">
              <a:off x="0" y="0"/>
              <a:ext cx="4521463" cy="4153478"/>
            </a:xfrm>
            <a:custGeom>
              <a:avLst/>
              <a:gdLst/>
              <a:ahLst/>
              <a:cxnLst/>
              <a:rect r="r" b="b" t="t" l="l"/>
              <a:pathLst>
                <a:path h="4153478" w="4521463">
                  <a:moveTo>
                    <a:pt x="0" y="0"/>
                  </a:moveTo>
                  <a:lnTo>
                    <a:pt x="4521463" y="0"/>
                  </a:lnTo>
                  <a:lnTo>
                    <a:pt x="4521463" y="4153478"/>
                  </a:lnTo>
                  <a:lnTo>
                    <a:pt x="0" y="4153478"/>
                  </a:lnTo>
                  <a:lnTo>
                    <a:pt x="0" y="0"/>
                  </a:lnTo>
                  <a:close/>
                </a:path>
              </a:pathLst>
            </a:custGeom>
            <a:blipFill>
              <a:blip r:embed="rId4"/>
              <a:stretch>
                <a:fillRect l="0" t="-17368" r="0" b="0"/>
              </a:stretch>
            </a:blipFill>
          </p:spPr>
        </p:sp>
        <p:sp>
          <p:nvSpPr>
            <p:cNvPr name="Freeform 12" id="12"/>
            <p:cNvSpPr/>
            <p:nvPr/>
          </p:nvSpPr>
          <p:spPr>
            <a:xfrm flipH="true" flipV="false" rot="0">
              <a:off x="3195948" y="0"/>
              <a:ext cx="4521463" cy="4153478"/>
            </a:xfrm>
            <a:custGeom>
              <a:avLst/>
              <a:gdLst/>
              <a:ahLst/>
              <a:cxnLst/>
              <a:rect r="r" b="b" t="t" l="l"/>
              <a:pathLst>
                <a:path h="4153478" w="4521463">
                  <a:moveTo>
                    <a:pt x="4521464" y="0"/>
                  </a:moveTo>
                  <a:lnTo>
                    <a:pt x="0" y="0"/>
                  </a:lnTo>
                  <a:lnTo>
                    <a:pt x="0" y="4153478"/>
                  </a:lnTo>
                  <a:lnTo>
                    <a:pt x="4521464" y="4153478"/>
                  </a:lnTo>
                  <a:lnTo>
                    <a:pt x="4521464" y="0"/>
                  </a:lnTo>
                  <a:close/>
                </a:path>
              </a:pathLst>
            </a:custGeom>
            <a:blipFill>
              <a:blip r:embed="rId4"/>
              <a:stretch>
                <a:fillRect l="0" t="-17368" r="0" b="0"/>
              </a:stretch>
            </a:blipFill>
          </p:spPr>
        </p:sp>
        <p:sp>
          <p:nvSpPr>
            <p:cNvPr name="Freeform 13" id="13"/>
            <p:cNvSpPr/>
            <p:nvPr/>
          </p:nvSpPr>
          <p:spPr>
            <a:xfrm flipH="false" flipV="false" rot="-10800000">
              <a:off x="3195948" y="1714748"/>
              <a:ext cx="4521463" cy="4153478"/>
            </a:xfrm>
            <a:custGeom>
              <a:avLst/>
              <a:gdLst/>
              <a:ahLst/>
              <a:cxnLst/>
              <a:rect r="r" b="b" t="t" l="l"/>
              <a:pathLst>
                <a:path h="4153478" w="4521463">
                  <a:moveTo>
                    <a:pt x="0" y="0"/>
                  </a:moveTo>
                  <a:lnTo>
                    <a:pt x="4521464" y="0"/>
                  </a:lnTo>
                  <a:lnTo>
                    <a:pt x="4521464" y="4153478"/>
                  </a:lnTo>
                  <a:lnTo>
                    <a:pt x="0" y="4153478"/>
                  </a:lnTo>
                  <a:lnTo>
                    <a:pt x="0" y="0"/>
                  </a:lnTo>
                  <a:close/>
                </a:path>
              </a:pathLst>
            </a:custGeom>
            <a:blipFill>
              <a:blip r:embed="rId4"/>
              <a:stretch>
                <a:fillRect l="0" t="-17368" r="0" b="0"/>
              </a:stretch>
            </a:blipFill>
          </p:spPr>
        </p:sp>
        <p:sp>
          <p:nvSpPr>
            <p:cNvPr name="Freeform 14" id="14"/>
            <p:cNvSpPr/>
            <p:nvPr/>
          </p:nvSpPr>
          <p:spPr>
            <a:xfrm flipH="true" flipV="false" rot="-10800000">
              <a:off x="0" y="1714748"/>
              <a:ext cx="4521463" cy="4153478"/>
            </a:xfrm>
            <a:custGeom>
              <a:avLst/>
              <a:gdLst/>
              <a:ahLst/>
              <a:cxnLst/>
              <a:rect r="r" b="b" t="t" l="l"/>
              <a:pathLst>
                <a:path h="4153478" w="4521463">
                  <a:moveTo>
                    <a:pt x="4521463" y="0"/>
                  </a:moveTo>
                  <a:lnTo>
                    <a:pt x="0" y="0"/>
                  </a:lnTo>
                  <a:lnTo>
                    <a:pt x="0" y="4153478"/>
                  </a:lnTo>
                  <a:lnTo>
                    <a:pt x="4521463" y="4153478"/>
                  </a:lnTo>
                  <a:lnTo>
                    <a:pt x="4521463" y="0"/>
                  </a:lnTo>
                  <a:close/>
                </a:path>
              </a:pathLst>
            </a:custGeom>
            <a:blipFill>
              <a:blip r:embed="rId4"/>
              <a:stretch>
                <a:fillRect l="0" t="-17368" r="0" b="0"/>
              </a:stretch>
            </a:blipFill>
          </p:spPr>
        </p:sp>
        <p:grpSp>
          <p:nvGrpSpPr>
            <p:cNvPr name="Group 15" id="15"/>
            <p:cNvGrpSpPr/>
            <p:nvPr/>
          </p:nvGrpSpPr>
          <p:grpSpPr>
            <a:xfrm rot="0">
              <a:off x="1132204" y="1131606"/>
              <a:ext cx="5277776" cy="3680429"/>
              <a:chOff x="0" y="0"/>
              <a:chExt cx="1417396" cy="988413"/>
            </a:xfrm>
          </p:grpSpPr>
          <p:sp>
            <p:nvSpPr>
              <p:cNvPr name="Freeform 16" id="16"/>
              <p:cNvSpPr/>
              <p:nvPr/>
            </p:nvSpPr>
            <p:spPr>
              <a:xfrm flipH="false" flipV="false" rot="0">
                <a:off x="0" y="0"/>
                <a:ext cx="1417396" cy="988413"/>
              </a:xfrm>
              <a:custGeom>
                <a:avLst/>
                <a:gdLst/>
                <a:ahLst/>
                <a:cxnLst/>
                <a:rect r="r" b="b" t="t" l="l"/>
                <a:pathLst>
                  <a:path h="988413" w="1417396">
                    <a:moveTo>
                      <a:pt x="0" y="0"/>
                    </a:moveTo>
                    <a:lnTo>
                      <a:pt x="1417396" y="0"/>
                    </a:lnTo>
                    <a:lnTo>
                      <a:pt x="1417396" y="988413"/>
                    </a:lnTo>
                    <a:lnTo>
                      <a:pt x="0" y="988413"/>
                    </a:lnTo>
                    <a:close/>
                  </a:path>
                </a:pathLst>
              </a:custGeom>
              <a:blipFill>
                <a:blip r:embed="rId5"/>
                <a:stretch>
                  <a:fillRect l="0" t="-57466" r="0" b="-57466"/>
                </a:stretch>
              </a:blipFill>
            </p:spPr>
          </p:sp>
        </p:grpSp>
      </p:grpSp>
      <p:grpSp>
        <p:nvGrpSpPr>
          <p:cNvPr name="Group 17" id="17"/>
          <p:cNvGrpSpPr/>
          <p:nvPr/>
        </p:nvGrpSpPr>
        <p:grpSpPr>
          <a:xfrm rot="0">
            <a:off x="8323550" y="4857130"/>
            <a:ext cx="5788059" cy="4401170"/>
            <a:chOff x="0" y="0"/>
            <a:chExt cx="7717412" cy="5868226"/>
          </a:xfrm>
        </p:grpSpPr>
        <p:grpSp>
          <p:nvGrpSpPr>
            <p:cNvPr name="Group 18" id="18"/>
            <p:cNvGrpSpPr/>
            <p:nvPr/>
          </p:nvGrpSpPr>
          <p:grpSpPr>
            <a:xfrm rot="0">
              <a:off x="1102721" y="899100"/>
              <a:ext cx="5868071" cy="4168501"/>
              <a:chOff x="0" y="0"/>
              <a:chExt cx="2191361" cy="1556677"/>
            </a:xfrm>
          </p:grpSpPr>
          <p:sp>
            <p:nvSpPr>
              <p:cNvPr name="Freeform 19" id="19"/>
              <p:cNvSpPr/>
              <p:nvPr/>
            </p:nvSpPr>
            <p:spPr>
              <a:xfrm flipH="false" flipV="false" rot="0">
                <a:off x="0" y="0"/>
                <a:ext cx="2191361" cy="1556677"/>
              </a:xfrm>
              <a:custGeom>
                <a:avLst/>
                <a:gdLst/>
                <a:ahLst/>
                <a:cxnLst/>
                <a:rect r="r" b="b" t="t" l="l"/>
                <a:pathLst>
                  <a:path h="1556677" w="2191361">
                    <a:moveTo>
                      <a:pt x="0" y="0"/>
                    </a:moveTo>
                    <a:lnTo>
                      <a:pt x="2191361" y="0"/>
                    </a:lnTo>
                    <a:lnTo>
                      <a:pt x="2191361" y="1556677"/>
                    </a:lnTo>
                    <a:lnTo>
                      <a:pt x="0" y="1556677"/>
                    </a:lnTo>
                    <a:close/>
                  </a:path>
                </a:pathLst>
              </a:custGeom>
              <a:solidFill>
                <a:srgbClr val="E6E6E6"/>
              </a:solidFill>
            </p:spPr>
          </p:sp>
          <p:sp>
            <p:nvSpPr>
              <p:cNvPr name="TextBox 20" id="20"/>
              <p:cNvSpPr txBox="true"/>
              <p:nvPr/>
            </p:nvSpPr>
            <p:spPr>
              <a:xfrm>
                <a:off x="0" y="-28575"/>
                <a:ext cx="2191361" cy="1585252"/>
              </a:xfrm>
              <a:prstGeom prst="rect">
                <a:avLst/>
              </a:prstGeom>
            </p:spPr>
            <p:txBody>
              <a:bodyPr anchor="ctr" rtlCol="false" tIns="26871" lIns="26871" bIns="26871" rIns="26871"/>
              <a:lstStyle/>
              <a:p>
                <a:pPr algn="ctr">
                  <a:lnSpc>
                    <a:spcPts val="2099"/>
                  </a:lnSpc>
                </a:pPr>
              </a:p>
            </p:txBody>
          </p:sp>
        </p:grpSp>
        <p:sp>
          <p:nvSpPr>
            <p:cNvPr name="Freeform 21" id="21"/>
            <p:cNvSpPr/>
            <p:nvPr/>
          </p:nvSpPr>
          <p:spPr>
            <a:xfrm flipH="false" flipV="false" rot="0">
              <a:off x="0" y="0"/>
              <a:ext cx="4521463" cy="4153478"/>
            </a:xfrm>
            <a:custGeom>
              <a:avLst/>
              <a:gdLst/>
              <a:ahLst/>
              <a:cxnLst/>
              <a:rect r="r" b="b" t="t" l="l"/>
              <a:pathLst>
                <a:path h="4153478" w="4521463">
                  <a:moveTo>
                    <a:pt x="0" y="0"/>
                  </a:moveTo>
                  <a:lnTo>
                    <a:pt x="4521463" y="0"/>
                  </a:lnTo>
                  <a:lnTo>
                    <a:pt x="4521463" y="4153478"/>
                  </a:lnTo>
                  <a:lnTo>
                    <a:pt x="0" y="4153478"/>
                  </a:lnTo>
                  <a:lnTo>
                    <a:pt x="0" y="0"/>
                  </a:lnTo>
                  <a:close/>
                </a:path>
              </a:pathLst>
            </a:custGeom>
            <a:blipFill>
              <a:blip r:embed="rId4"/>
              <a:stretch>
                <a:fillRect l="0" t="-17368" r="0" b="0"/>
              </a:stretch>
            </a:blipFill>
          </p:spPr>
        </p:sp>
        <p:sp>
          <p:nvSpPr>
            <p:cNvPr name="Freeform 22" id="22"/>
            <p:cNvSpPr/>
            <p:nvPr/>
          </p:nvSpPr>
          <p:spPr>
            <a:xfrm flipH="true" flipV="false" rot="0">
              <a:off x="3195948" y="0"/>
              <a:ext cx="4521463" cy="4153478"/>
            </a:xfrm>
            <a:custGeom>
              <a:avLst/>
              <a:gdLst/>
              <a:ahLst/>
              <a:cxnLst/>
              <a:rect r="r" b="b" t="t" l="l"/>
              <a:pathLst>
                <a:path h="4153478" w="4521463">
                  <a:moveTo>
                    <a:pt x="4521464" y="0"/>
                  </a:moveTo>
                  <a:lnTo>
                    <a:pt x="0" y="0"/>
                  </a:lnTo>
                  <a:lnTo>
                    <a:pt x="0" y="4153478"/>
                  </a:lnTo>
                  <a:lnTo>
                    <a:pt x="4521464" y="4153478"/>
                  </a:lnTo>
                  <a:lnTo>
                    <a:pt x="4521464" y="0"/>
                  </a:lnTo>
                  <a:close/>
                </a:path>
              </a:pathLst>
            </a:custGeom>
            <a:blipFill>
              <a:blip r:embed="rId4"/>
              <a:stretch>
                <a:fillRect l="0" t="-17368" r="0" b="0"/>
              </a:stretch>
            </a:blipFill>
          </p:spPr>
        </p:sp>
        <p:sp>
          <p:nvSpPr>
            <p:cNvPr name="Freeform 23" id="23"/>
            <p:cNvSpPr/>
            <p:nvPr/>
          </p:nvSpPr>
          <p:spPr>
            <a:xfrm flipH="false" flipV="false" rot="-10800000">
              <a:off x="3195948" y="1714748"/>
              <a:ext cx="4521463" cy="4153478"/>
            </a:xfrm>
            <a:custGeom>
              <a:avLst/>
              <a:gdLst/>
              <a:ahLst/>
              <a:cxnLst/>
              <a:rect r="r" b="b" t="t" l="l"/>
              <a:pathLst>
                <a:path h="4153478" w="4521463">
                  <a:moveTo>
                    <a:pt x="0" y="0"/>
                  </a:moveTo>
                  <a:lnTo>
                    <a:pt x="4521464" y="0"/>
                  </a:lnTo>
                  <a:lnTo>
                    <a:pt x="4521464" y="4153478"/>
                  </a:lnTo>
                  <a:lnTo>
                    <a:pt x="0" y="4153478"/>
                  </a:lnTo>
                  <a:lnTo>
                    <a:pt x="0" y="0"/>
                  </a:lnTo>
                  <a:close/>
                </a:path>
              </a:pathLst>
            </a:custGeom>
            <a:blipFill>
              <a:blip r:embed="rId4"/>
              <a:stretch>
                <a:fillRect l="0" t="-17368" r="0" b="0"/>
              </a:stretch>
            </a:blipFill>
          </p:spPr>
        </p:sp>
        <p:sp>
          <p:nvSpPr>
            <p:cNvPr name="Freeform 24" id="24"/>
            <p:cNvSpPr/>
            <p:nvPr/>
          </p:nvSpPr>
          <p:spPr>
            <a:xfrm flipH="true" flipV="false" rot="-10800000">
              <a:off x="0" y="1714748"/>
              <a:ext cx="4521463" cy="4153478"/>
            </a:xfrm>
            <a:custGeom>
              <a:avLst/>
              <a:gdLst/>
              <a:ahLst/>
              <a:cxnLst/>
              <a:rect r="r" b="b" t="t" l="l"/>
              <a:pathLst>
                <a:path h="4153478" w="4521463">
                  <a:moveTo>
                    <a:pt x="4521463" y="0"/>
                  </a:moveTo>
                  <a:lnTo>
                    <a:pt x="0" y="0"/>
                  </a:lnTo>
                  <a:lnTo>
                    <a:pt x="0" y="4153478"/>
                  </a:lnTo>
                  <a:lnTo>
                    <a:pt x="4521463" y="4153478"/>
                  </a:lnTo>
                  <a:lnTo>
                    <a:pt x="4521463" y="0"/>
                  </a:lnTo>
                  <a:close/>
                </a:path>
              </a:pathLst>
            </a:custGeom>
            <a:blipFill>
              <a:blip r:embed="rId4"/>
              <a:stretch>
                <a:fillRect l="0" t="-17368" r="0" b="0"/>
              </a:stretch>
            </a:blipFill>
          </p:spPr>
        </p:sp>
        <p:grpSp>
          <p:nvGrpSpPr>
            <p:cNvPr name="Group 25" id="25"/>
            <p:cNvGrpSpPr/>
            <p:nvPr/>
          </p:nvGrpSpPr>
          <p:grpSpPr>
            <a:xfrm rot="0">
              <a:off x="1341849" y="1237372"/>
              <a:ext cx="5033714" cy="3393483"/>
              <a:chOff x="0" y="0"/>
              <a:chExt cx="1582542" cy="1066872"/>
            </a:xfrm>
          </p:grpSpPr>
          <p:sp>
            <p:nvSpPr>
              <p:cNvPr name="Freeform 26" id="26"/>
              <p:cNvSpPr/>
              <p:nvPr/>
            </p:nvSpPr>
            <p:spPr>
              <a:xfrm flipH="false" flipV="false" rot="0">
                <a:off x="0" y="0"/>
                <a:ext cx="1582542" cy="1066872"/>
              </a:xfrm>
              <a:custGeom>
                <a:avLst/>
                <a:gdLst/>
                <a:ahLst/>
                <a:cxnLst/>
                <a:rect r="r" b="b" t="t" l="l"/>
                <a:pathLst>
                  <a:path h="1066872" w="1582542">
                    <a:moveTo>
                      <a:pt x="0" y="0"/>
                    </a:moveTo>
                    <a:lnTo>
                      <a:pt x="1582542" y="0"/>
                    </a:lnTo>
                    <a:lnTo>
                      <a:pt x="1582542" y="1066872"/>
                    </a:lnTo>
                    <a:lnTo>
                      <a:pt x="0" y="1066872"/>
                    </a:lnTo>
                    <a:close/>
                  </a:path>
                </a:pathLst>
              </a:custGeom>
              <a:blipFill>
                <a:blip r:embed="rId6"/>
                <a:stretch>
                  <a:fillRect l="0" t="-61251" r="0" b="-61251"/>
                </a:stretch>
              </a:blipFill>
            </p:spPr>
          </p:sp>
        </p:grpSp>
      </p:grpSp>
      <p:grpSp>
        <p:nvGrpSpPr>
          <p:cNvPr name="Group 27" id="27"/>
          <p:cNvGrpSpPr/>
          <p:nvPr/>
        </p:nvGrpSpPr>
        <p:grpSpPr>
          <a:xfrm rot="0">
            <a:off x="1267582" y="4091218"/>
            <a:ext cx="4929605" cy="2104564"/>
            <a:chOff x="0" y="0"/>
            <a:chExt cx="6572807" cy="2806085"/>
          </a:xfrm>
        </p:grpSpPr>
        <p:sp>
          <p:nvSpPr>
            <p:cNvPr name="TextBox 28" id="28"/>
            <p:cNvSpPr txBox="true"/>
            <p:nvPr/>
          </p:nvSpPr>
          <p:spPr>
            <a:xfrm rot="0">
              <a:off x="203958" y="1330557"/>
              <a:ext cx="6164892" cy="1970828"/>
            </a:xfrm>
            <a:prstGeom prst="rect">
              <a:avLst/>
            </a:prstGeom>
          </p:spPr>
          <p:txBody>
            <a:bodyPr anchor="t" rtlCol="false" tIns="0" lIns="0" bIns="0" rIns="0">
              <a:spAutoFit/>
            </a:bodyPr>
            <a:lstStyle/>
            <a:p>
              <a:pPr algn="ctr">
                <a:lnSpc>
                  <a:spcPts val="2990"/>
                </a:lnSpc>
              </a:pPr>
              <a:r>
                <a:rPr lang="en-US" sz="2300">
                  <a:solidFill>
                    <a:srgbClr val="2E2E2E"/>
                  </a:solidFill>
                  <a:latin typeface="AC Safe"/>
                </a:rPr>
                <a:t>Dataset yang saya gunakan kali ini yaitu dataset image classification sepatu, boots, dan sendal. </a:t>
              </a:r>
            </a:p>
          </p:txBody>
        </p:sp>
        <p:sp>
          <p:nvSpPr>
            <p:cNvPr name="TextBox 29" id="29"/>
            <p:cNvSpPr txBox="true"/>
            <p:nvPr/>
          </p:nvSpPr>
          <p:spPr>
            <a:xfrm rot="0">
              <a:off x="0" y="28575"/>
              <a:ext cx="6572807" cy="1183005"/>
            </a:xfrm>
            <a:prstGeom prst="rect">
              <a:avLst/>
            </a:prstGeom>
          </p:spPr>
          <p:txBody>
            <a:bodyPr anchor="t" rtlCol="false" tIns="0" lIns="0" bIns="0" rIns="0">
              <a:spAutoFit/>
            </a:bodyPr>
            <a:lstStyle/>
            <a:p>
              <a:pPr algn="ctr">
                <a:lnSpc>
                  <a:spcPts val="6120"/>
                </a:lnSpc>
              </a:pPr>
              <a:r>
                <a:rPr lang="en-US" sz="6000" spc="-600">
                  <a:solidFill>
                    <a:srgbClr val="2E2E2E"/>
                  </a:solidFill>
                  <a:latin typeface="CYN Piatakin"/>
                </a:rPr>
                <a:t>DATASET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11" t="-4070" r="-2410" b="-4355"/>
            </a:stretch>
          </a:blipFill>
        </p:spPr>
      </p:sp>
      <p:sp>
        <p:nvSpPr>
          <p:cNvPr name="Freeform 3" id="3"/>
          <p:cNvSpPr/>
          <p:nvPr/>
        </p:nvSpPr>
        <p:spPr>
          <a:xfrm flipH="false" flipV="false" rot="0">
            <a:off x="1383800" y="-632027"/>
            <a:ext cx="16306795" cy="12698917"/>
          </a:xfrm>
          <a:custGeom>
            <a:avLst/>
            <a:gdLst/>
            <a:ahLst/>
            <a:cxnLst/>
            <a:rect r="r" b="b" t="t" l="l"/>
            <a:pathLst>
              <a:path h="12698917" w="16306795">
                <a:moveTo>
                  <a:pt x="0" y="0"/>
                </a:moveTo>
                <a:lnTo>
                  <a:pt x="16306795" y="0"/>
                </a:lnTo>
                <a:lnTo>
                  <a:pt x="16306795" y="12698916"/>
                </a:lnTo>
                <a:lnTo>
                  <a:pt x="0" y="12698916"/>
                </a:lnTo>
                <a:lnTo>
                  <a:pt x="0" y="0"/>
                </a:lnTo>
                <a:close/>
              </a:path>
            </a:pathLst>
          </a:custGeom>
          <a:blipFill>
            <a:blip r:embed="rId3"/>
            <a:stretch>
              <a:fillRect l="0" t="0" r="0" b="0"/>
            </a:stretch>
          </a:blipFill>
        </p:spPr>
      </p:sp>
      <p:sp>
        <p:nvSpPr>
          <p:cNvPr name="Freeform 4" id="4"/>
          <p:cNvSpPr/>
          <p:nvPr/>
        </p:nvSpPr>
        <p:spPr>
          <a:xfrm flipH="false" flipV="false" rot="-508220">
            <a:off x="4138065" y="3105591"/>
            <a:ext cx="10011870" cy="3404036"/>
          </a:xfrm>
          <a:custGeom>
            <a:avLst/>
            <a:gdLst/>
            <a:ahLst/>
            <a:cxnLst/>
            <a:rect r="r" b="b" t="t" l="l"/>
            <a:pathLst>
              <a:path h="3404036" w="10011870">
                <a:moveTo>
                  <a:pt x="0" y="0"/>
                </a:moveTo>
                <a:lnTo>
                  <a:pt x="10011870" y="0"/>
                </a:lnTo>
                <a:lnTo>
                  <a:pt x="10011870" y="3404036"/>
                </a:lnTo>
                <a:lnTo>
                  <a:pt x="0" y="3404036"/>
                </a:lnTo>
                <a:lnTo>
                  <a:pt x="0" y="0"/>
                </a:lnTo>
                <a:close/>
              </a:path>
            </a:pathLst>
          </a:custGeom>
          <a:blipFill>
            <a:blip r:embed="rId4"/>
            <a:stretch>
              <a:fillRect l="0" t="0" r="0" b="0"/>
            </a:stretch>
          </a:blipFill>
        </p:spPr>
      </p:sp>
      <p:sp>
        <p:nvSpPr>
          <p:cNvPr name="TextBox 5" id="5"/>
          <p:cNvSpPr txBox="true"/>
          <p:nvPr/>
        </p:nvSpPr>
        <p:spPr>
          <a:xfrm rot="-259108">
            <a:off x="5299006" y="4252550"/>
            <a:ext cx="7532181" cy="1438274"/>
          </a:xfrm>
          <a:prstGeom prst="rect">
            <a:avLst/>
          </a:prstGeom>
        </p:spPr>
        <p:txBody>
          <a:bodyPr anchor="t" rtlCol="false" tIns="0" lIns="0" bIns="0" rIns="0">
            <a:spAutoFit/>
          </a:bodyPr>
          <a:lstStyle/>
          <a:p>
            <a:pPr algn="ctr">
              <a:lnSpc>
                <a:spcPts val="10199"/>
              </a:lnSpc>
            </a:pPr>
            <a:r>
              <a:rPr lang="en-US" sz="9999" spc="-999">
                <a:solidFill>
                  <a:srgbClr val="2E2E2E"/>
                </a:solidFill>
                <a:latin typeface="CYN Piatakin"/>
              </a:rPr>
              <a:t>FITUR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E6E6"/>
        </a:solidFill>
      </p:bgPr>
    </p:bg>
    <p:spTree>
      <p:nvGrpSpPr>
        <p:cNvPr id="1" name=""/>
        <p:cNvGrpSpPr/>
        <p:nvPr/>
      </p:nvGrpSpPr>
      <p:grpSpPr>
        <a:xfrm>
          <a:off x="0" y="0"/>
          <a:ext cx="0" cy="0"/>
          <a:chOff x="0" y="0"/>
          <a:chExt cx="0" cy="0"/>
        </a:xfrm>
      </p:grpSpPr>
      <p:sp>
        <p:nvSpPr>
          <p:cNvPr name="Freeform 2" id="2"/>
          <p:cNvSpPr/>
          <p:nvPr/>
        </p:nvSpPr>
        <p:spPr>
          <a:xfrm flipH="false" flipV="false" rot="0">
            <a:off x="11508632" y="6165047"/>
            <a:ext cx="8930477" cy="7401133"/>
          </a:xfrm>
          <a:custGeom>
            <a:avLst/>
            <a:gdLst/>
            <a:ahLst/>
            <a:cxnLst/>
            <a:rect r="r" b="b" t="t" l="l"/>
            <a:pathLst>
              <a:path h="7401133" w="8930477">
                <a:moveTo>
                  <a:pt x="0" y="0"/>
                </a:moveTo>
                <a:lnTo>
                  <a:pt x="8930478" y="0"/>
                </a:lnTo>
                <a:lnTo>
                  <a:pt x="8930478" y="7401133"/>
                </a:lnTo>
                <a:lnTo>
                  <a:pt x="0" y="7401133"/>
                </a:lnTo>
                <a:lnTo>
                  <a:pt x="0" y="0"/>
                </a:lnTo>
                <a:close/>
              </a:path>
            </a:pathLst>
          </a:custGeom>
          <a:blipFill>
            <a:blip r:embed="rId2"/>
            <a:stretch>
              <a:fillRect l="0" t="0" r="0" b="0"/>
            </a:stretch>
          </a:blipFill>
        </p:spPr>
      </p:sp>
      <p:grpSp>
        <p:nvGrpSpPr>
          <p:cNvPr name="Group 3" id="3"/>
          <p:cNvGrpSpPr/>
          <p:nvPr/>
        </p:nvGrpSpPr>
        <p:grpSpPr>
          <a:xfrm rot="0">
            <a:off x="7499239" y="2065180"/>
            <a:ext cx="9760061" cy="5819784"/>
            <a:chOff x="0" y="0"/>
            <a:chExt cx="13013415" cy="7759712"/>
          </a:xfrm>
        </p:grpSpPr>
        <p:pic>
          <p:nvPicPr>
            <p:cNvPr name="Picture 4" id="4"/>
            <p:cNvPicPr>
              <a:picLocks noChangeAspect="true"/>
            </p:cNvPicPr>
            <p:nvPr/>
          </p:nvPicPr>
          <p:blipFill>
            <a:blip r:embed="rId3"/>
            <a:srcRect l="0" t="3076" r="0" b="3076"/>
            <a:stretch>
              <a:fillRect/>
            </a:stretch>
          </p:blipFill>
          <p:spPr>
            <a:xfrm flipH="false" flipV="false">
              <a:off x="0" y="0"/>
              <a:ext cx="13013415" cy="7759712"/>
            </a:xfrm>
            <a:prstGeom prst="rect">
              <a:avLst/>
            </a:prstGeom>
          </p:spPr>
        </p:pic>
      </p:grpSp>
      <p:sp>
        <p:nvSpPr>
          <p:cNvPr name="Freeform 5" id="5"/>
          <p:cNvSpPr/>
          <p:nvPr/>
        </p:nvSpPr>
        <p:spPr>
          <a:xfrm flipH="false" flipV="false" rot="0">
            <a:off x="5374181" y="8229600"/>
            <a:ext cx="7171765" cy="4114800"/>
          </a:xfrm>
          <a:custGeom>
            <a:avLst/>
            <a:gdLst/>
            <a:ahLst/>
            <a:cxnLst/>
            <a:rect r="r" b="b" t="t" l="l"/>
            <a:pathLst>
              <a:path h="4114800" w="7171765">
                <a:moveTo>
                  <a:pt x="0" y="0"/>
                </a:moveTo>
                <a:lnTo>
                  <a:pt x="7171765" y="0"/>
                </a:lnTo>
                <a:lnTo>
                  <a:pt x="7171765" y="4114800"/>
                </a:lnTo>
                <a:lnTo>
                  <a:pt x="0" y="4114800"/>
                </a:lnTo>
                <a:lnTo>
                  <a:pt x="0" y="0"/>
                </a:lnTo>
                <a:close/>
              </a:path>
            </a:pathLst>
          </a:custGeom>
          <a:blipFill>
            <a:blip r:embed="rId4"/>
            <a:stretch>
              <a:fillRect l="0" t="0" r="0" b="0"/>
            </a:stretch>
          </a:blipFill>
        </p:spPr>
      </p:sp>
      <p:sp>
        <p:nvSpPr>
          <p:cNvPr name="Freeform 6" id="6"/>
          <p:cNvSpPr/>
          <p:nvPr/>
        </p:nvSpPr>
        <p:spPr>
          <a:xfrm flipH="false" flipV="false" rot="3229636">
            <a:off x="15790493" y="1713942"/>
            <a:ext cx="2200375" cy="990169"/>
          </a:xfrm>
          <a:custGeom>
            <a:avLst/>
            <a:gdLst/>
            <a:ahLst/>
            <a:cxnLst/>
            <a:rect r="r" b="b" t="t" l="l"/>
            <a:pathLst>
              <a:path h="990169" w="2200375">
                <a:moveTo>
                  <a:pt x="0" y="0"/>
                </a:moveTo>
                <a:lnTo>
                  <a:pt x="2200375" y="0"/>
                </a:lnTo>
                <a:lnTo>
                  <a:pt x="2200375" y="990168"/>
                </a:lnTo>
                <a:lnTo>
                  <a:pt x="0" y="990168"/>
                </a:lnTo>
                <a:lnTo>
                  <a:pt x="0" y="0"/>
                </a:lnTo>
                <a:close/>
              </a:path>
            </a:pathLst>
          </a:custGeom>
          <a:blipFill>
            <a:blip r:embed="rId5"/>
            <a:stretch>
              <a:fillRect l="0" t="0" r="0" b="0"/>
            </a:stretch>
          </a:blipFill>
        </p:spPr>
      </p:sp>
      <p:grpSp>
        <p:nvGrpSpPr>
          <p:cNvPr name="Group 7" id="7"/>
          <p:cNvGrpSpPr/>
          <p:nvPr/>
        </p:nvGrpSpPr>
        <p:grpSpPr>
          <a:xfrm rot="0">
            <a:off x="1363989" y="2852500"/>
            <a:ext cx="5239586" cy="4245144"/>
            <a:chOff x="0" y="0"/>
            <a:chExt cx="6986115" cy="5660192"/>
          </a:xfrm>
        </p:grpSpPr>
        <p:sp>
          <p:nvSpPr>
            <p:cNvPr name="TextBox 8" id="8"/>
            <p:cNvSpPr txBox="true"/>
            <p:nvPr/>
          </p:nvSpPr>
          <p:spPr>
            <a:xfrm rot="0">
              <a:off x="0" y="28575"/>
              <a:ext cx="6986115" cy="1183005"/>
            </a:xfrm>
            <a:prstGeom prst="rect">
              <a:avLst/>
            </a:prstGeom>
          </p:spPr>
          <p:txBody>
            <a:bodyPr anchor="t" rtlCol="false" tIns="0" lIns="0" bIns="0" rIns="0">
              <a:spAutoFit/>
            </a:bodyPr>
            <a:lstStyle/>
            <a:p>
              <a:pPr algn="ctr">
                <a:lnSpc>
                  <a:spcPts val="6120"/>
                </a:lnSpc>
              </a:pPr>
              <a:r>
                <a:rPr lang="en-US" sz="6000" spc="-600">
                  <a:solidFill>
                    <a:srgbClr val="2E2E2E"/>
                  </a:solidFill>
                  <a:latin typeface="CYN Piatakin"/>
                </a:rPr>
                <a:t>FITUR</a:t>
              </a:r>
            </a:p>
          </p:txBody>
        </p:sp>
        <p:sp>
          <p:nvSpPr>
            <p:cNvPr name="TextBox 9" id="9"/>
            <p:cNvSpPr txBox="true"/>
            <p:nvPr/>
          </p:nvSpPr>
          <p:spPr>
            <a:xfrm rot="0">
              <a:off x="42721" y="1708164"/>
              <a:ext cx="6943394" cy="3952028"/>
            </a:xfrm>
            <a:prstGeom prst="rect">
              <a:avLst/>
            </a:prstGeom>
          </p:spPr>
          <p:txBody>
            <a:bodyPr anchor="t" rtlCol="false" tIns="0" lIns="0" bIns="0" rIns="0">
              <a:spAutoFit/>
            </a:bodyPr>
            <a:lstStyle/>
            <a:p>
              <a:pPr algn="ctr">
                <a:lnSpc>
                  <a:spcPts val="2990"/>
                </a:lnSpc>
              </a:pPr>
              <a:r>
                <a:rPr lang="en-US" sz="2300">
                  <a:solidFill>
                    <a:srgbClr val="2E2E2E"/>
                  </a:solidFill>
                  <a:latin typeface="AC Safe"/>
                </a:rPr>
                <a:t>Fitur dalam dataset ini terdapat pada pixel-pixel dan warna-warna yang terdapat pada gambar. Pixel-pixel yang terdapat yaitu 136 x 102 dan untuk warnanya beraneka ragam, tergantung dari gambar sepatunya seperti coklat, hitam, kuning, dll.</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11" t="-4070" r="-2410" b="-4355"/>
            </a:stretch>
          </a:blipFill>
        </p:spPr>
      </p:sp>
      <p:sp>
        <p:nvSpPr>
          <p:cNvPr name="Freeform 3" id="3"/>
          <p:cNvSpPr/>
          <p:nvPr/>
        </p:nvSpPr>
        <p:spPr>
          <a:xfrm flipH="false" flipV="false" rot="0">
            <a:off x="1383800" y="-632027"/>
            <a:ext cx="16306795" cy="12698917"/>
          </a:xfrm>
          <a:custGeom>
            <a:avLst/>
            <a:gdLst/>
            <a:ahLst/>
            <a:cxnLst/>
            <a:rect r="r" b="b" t="t" l="l"/>
            <a:pathLst>
              <a:path h="12698917" w="16306795">
                <a:moveTo>
                  <a:pt x="0" y="0"/>
                </a:moveTo>
                <a:lnTo>
                  <a:pt x="16306795" y="0"/>
                </a:lnTo>
                <a:lnTo>
                  <a:pt x="16306795" y="12698916"/>
                </a:lnTo>
                <a:lnTo>
                  <a:pt x="0" y="12698916"/>
                </a:lnTo>
                <a:lnTo>
                  <a:pt x="0" y="0"/>
                </a:lnTo>
                <a:close/>
              </a:path>
            </a:pathLst>
          </a:custGeom>
          <a:blipFill>
            <a:blip r:embed="rId3"/>
            <a:stretch>
              <a:fillRect l="0" t="0" r="0" b="0"/>
            </a:stretch>
          </a:blipFill>
        </p:spPr>
      </p:sp>
      <p:sp>
        <p:nvSpPr>
          <p:cNvPr name="Freeform 4" id="4"/>
          <p:cNvSpPr/>
          <p:nvPr/>
        </p:nvSpPr>
        <p:spPr>
          <a:xfrm flipH="false" flipV="false" rot="-508220">
            <a:off x="4138065" y="3105591"/>
            <a:ext cx="10011870" cy="3404036"/>
          </a:xfrm>
          <a:custGeom>
            <a:avLst/>
            <a:gdLst/>
            <a:ahLst/>
            <a:cxnLst/>
            <a:rect r="r" b="b" t="t" l="l"/>
            <a:pathLst>
              <a:path h="3404036" w="10011870">
                <a:moveTo>
                  <a:pt x="0" y="0"/>
                </a:moveTo>
                <a:lnTo>
                  <a:pt x="10011870" y="0"/>
                </a:lnTo>
                <a:lnTo>
                  <a:pt x="10011870" y="3404036"/>
                </a:lnTo>
                <a:lnTo>
                  <a:pt x="0" y="3404036"/>
                </a:lnTo>
                <a:lnTo>
                  <a:pt x="0" y="0"/>
                </a:lnTo>
                <a:close/>
              </a:path>
            </a:pathLst>
          </a:custGeom>
          <a:blipFill>
            <a:blip r:embed="rId4"/>
            <a:stretch>
              <a:fillRect l="0" t="0" r="0" b="0"/>
            </a:stretch>
          </a:blipFill>
        </p:spPr>
      </p:sp>
      <p:sp>
        <p:nvSpPr>
          <p:cNvPr name="TextBox 5" id="5"/>
          <p:cNvSpPr txBox="true"/>
          <p:nvPr/>
        </p:nvSpPr>
        <p:spPr>
          <a:xfrm rot="-259108">
            <a:off x="5299006" y="4252550"/>
            <a:ext cx="7532181" cy="1438274"/>
          </a:xfrm>
          <a:prstGeom prst="rect">
            <a:avLst/>
          </a:prstGeom>
        </p:spPr>
        <p:txBody>
          <a:bodyPr anchor="t" rtlCol="false" tIns="0" lIns="0" bIns="0" rIns="0">
            <a:spAutoFit/>
          </a:bodyPr>
          <a:lstStyle/>
          <a:p>
            <a:pPr algn="ctr">
              <a:lnSpc>
                <a:spcPts val="10199"/>
              </a:lnSpc>
            </a:pPr>
            <a:r>
              <a:rPr lang="en-US" sz="9999" spc="-999">
                <a:solidFill>
                  <a:srgbClr val="2E2E2E"/>
                </a:solidFill>
                <a:latin typeface="CYN Piatakin"/>
              </a:rPr>
              <a:t>LABEL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DAF1Q5oEmmI</dc:identifier>
  <dcterms:modified xsi:type="dcterms:W3CDTF">2011-08-01T06:04:30Z</dcterms:modified>
  <cp:revision>1</cp:revision>
  <dc:title>Presentasi Portofolio Hitam Putih Abu-Abu Fotografi dalam Gaya Scrapbook</dc:title>
</cp:coreProperties>
</file>